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147479484" r:id="rId2"/>
    <p:sldId id="2147481568" r:id="rId3"/>
    <p:sldId id="2147479485" r:id="rId4"/>
    <p:sldId id="2147479482" r:id="rId5"/>
    <p:sldId id="2147481563" r:id="rId6"/>
    <p:sldId id="257" r:id="rId7"/>
    <p:sldId id="2147481562" r:id="rId8"/>
    <p:sldId id="2147481569" r:id="rId9"/>
    <p:sldId id="262" r:id="rId10"/>
    <p:sldId id="2147481570" r:id="rId11"/>
    <p:sldId id="2147481573" r:id="rId12"/>
    <p:sldId id="2147481576" r:id="rId13"/>
    <p:sldId id="2147481564" r:id="rId14"/>
    <p:sldId id="2147479486" r:id="rId15"/>
    <p:sldId id="2147479487" r:id="rId16"/>
    <p:sldId id="2147479488" r:id="rId17"/>
    <p:sldId id="2147479489" r:id="rId18"/>
    <p:sldId id="2147479490" r:id="rId19"/>
    <p:sldId id="260" r:id="rId20"/>
    <p:sldId id="2147481577" r:id="rId21"/>
    <p:sldId id="2147481567" r:id="rId22"/>
    <p:sldId id="2147481572" r:id="rId23"/>
    <p:sldId id="2147481565" r:id="rId24"/>
    <p:sldId id="2147481571" r:id="rId25"/>
    <p:sldId id="2147481578" r:id="rId26"/>
    <p:sldId id="214748156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635FB20-8CA0-784C-A10D-08C4E211A99E}" name="Simona Girončikienė" initials="SG" userId="S::sig@cluedin.com::3d6fb704-6a66-4091-ae25-e5ddbe4245e5" providerId="AD"/>
  <p188:author id="{87F85A93-EA85-0435-B3EC-3A8CC7D64526}" name="Bojan Petrovic" initials="BP" userId="S::bpe@cluedin.com::a50f6207-606e-4038-b0f1-15062406cd7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2EF2A2"/>
    <a:srgbClr val="29A299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8CBFCE-8BFA-47BF-8E7A-32D2FFAE4563}" v="718" dt="2025-09-05T14:07:40.7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jpe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sv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svg>
</file>

<file path=ppt/media/image60.pn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svg>
</file>

<file path=ppt/media/image69.png>
</file>

<file path=ppt/media/image7.png>
</file>

<file path=ppt/media/image70.svg>
</file>

<file path=ppt/media/image71.png>
</file>

<file path=ppt/media/image72.svg>
</file>

<file path=ppt/media/image73.svg>
</file>

<file path=ppt/media/image74.png>
</file>

<file path=ppt/media/image75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0FCC2-15F8-CC46-A809-633288685B43}" type="datetimeFigureOut">
              <a:rPr lang="en-LT" smtClean="0"/>
              <a:t>09/09/2025</a:t>
            </a:fld>
            <a:endParaRPr lang="en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9F316-8F30-E941-95E0-0062371D75EC}" type="slidenum">
              <a:rPr lang="en-LT" smtClean="0"/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155580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9F316-8F30-E941-95E0-0062371D75EC}" type="slidenum">
              <a:rPr lang="en-LT" smtClean="0"/>
              <a:t>2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0116498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CDA8E-3B6B-9FB7-D7EE-CB5F0CEC9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B9E078-9CB6-2333-B87E-C5B5AFE6DE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2CD8B9-CA06-BE7A-A491-1910A3E3A9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9B4460-85C6-B4C9-1175-09EA5B3B14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59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529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9F316-8F30-E941-95E0-0062371D75EC}" type="slidenum">
              <a:rPr lang="en-LT" smtClean="0"/>
              <a:t>5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154868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7284F-ACC1-3F8B-060C-BF2E329F2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DCA8AD-642D-2151-ED74-C660ADE687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4B772F-0056-6C2D-7526-6DD6DE9DF7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FEB37-8783-A47E-9CB1-75D986FAAD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424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9F316-8F30-E941-95E0-0062371D75EC}" type="slidenum">
              <a:rPr lang="en-LT" smtClean="0"/>
              <a:t>8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282856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85CFE-0471-80AF-139A-EB0E164F8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330CF7-1B78-8F89-071B-CEBBF4C27A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63978C-0BC7-B8D1-D7A4-F1E285D058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DC9CEB-512E-DCFE-F12C-B5E2EAD277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9F316-8F30-E941-95E0-0062371D75EC}" type="slidenum">
              <a:rPr lang="en-LT" smtClean="0"/>
              <a:t>11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22321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2BF7F-C972-EAA6-509E-7B0835A39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7C743C-9755-2FAF-262E-CF992D51D7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44301B-C7DA-75B2-5138-F28D3CBC2C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1C6BA3-B9F0-F1FC-BE87-64FC739D74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495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9F316-8F30-E941-95E0-0062371D75EC}" type="slidenum">
              <a:rPr lang="en-LT" smtClean="0"/>
              <a:t>13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75670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B29E8-C2EC-D6E2-E7AA-0983A0A9F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9B968D-74C9-55C3-12A3-818E82FD33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1949E3-7AD5-9345-01B2-6B9CF08028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25521A-4866-BA77-86F7-3AAD0679E2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9F316-8F30-E941-95E0-0062371D75EC}" type="slidenum">
              <a:rPr lang="en-LT" smtClean="0"/>
              <a:t>24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678506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6846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8748" y="2694746"/>
            <a:ext cx="5753652" cy="157245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1638957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2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32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74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059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08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366140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6325096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/>
        </p:nvSpPr>
        <p:spPr>
          <a:xfrm>
            <a:off x="8988782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366140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6325096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/>
        </p:nvSpPr>
        <p:spPr>
          <a:xfrm>
            <a:off x="8988782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738723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4558770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811981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4558770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811981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58693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6410288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6410288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205798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50050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13737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98310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50050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13737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310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1749050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41731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41731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14138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14138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8495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56467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8928" y="1798485"/>
            <a:ext cx="471017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8929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513301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90479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10515600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295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/>
        </p:nvSpPr>
        <p:spPr>
          <a:xfrm>
            <a:off x="0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4937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/>
        </p:nvSpPr>
        <p:spPr>
          <a:xfrm>
            <a:off x="8499231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208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08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162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/>
        </p:nvSpPr>
        <p:spPr>
          <a:xfrm>
            <a:off x="-771" y="0"/>
            <a:ext cx="3692770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000734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4968922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23378" y="1551842"/>
            <a:ext cx="5130421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505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817821" y="2823706"/>
            <a:ext cx="10556358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6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Thank you</a:t>
            </a:r>
            <a:r>
              <a:rPr lang="en-US" sz="3600" spc="-150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 for</a:t>
            </a:r>
          </a:p>
          <a:p>
            <a:pPr marL="0" marR="0" lvl="0" indent="0" algn="ctr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sz="3600" spc="-150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y</a:t>
            </a:r>
            <a:r>
              <a:rPr kumimoji="0" lang="en-US" sz="36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our time</a:t>
            </a:r>
          </a:p>
        </p:txBody>
      </p:sp>
    </p:spTree>
    <p:extLst>
      <p:ext uri="{BB962C8B-B14F-4D97-AF65-F5344CB8AC3E}">
        <p14:creationId xmlns:p14="http://schemas.microsoft.com/office/powerpoint/2010/main" val="2552418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9894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1066717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/>
        </p:nvSpPr>
        <p:spPr>
          <a:xfrm>
            <a:off x="9558622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/>
        </p:nvSpPr>
        <p:spPr>
          <a:xfrm>
            <a:off x="6924216" y="2656304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/>
        </p:nvSpPr>
        <p:spPr>
          <a:xfrm>
            <a:off x="4289808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/>
        </p:nvSpPr>
        <p:spPr>
          <a:xfrm>
            <a:off x="4289808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/>
        </p:nvSpPr>
        <p:spPr>
          <a:xfrm>
            <a:off x="4289808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/>
        </p:nvSpPr>
        <p:spPr>
          <a:xfrm>
            <a:off x="6924216" y="-407726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/>
        </p:nvSpPr>
        <p:spPr>
          <a:xfrm>
            <a:off x="6924216" y="572033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/>
        </p:nvSpPr>
        <p:spPr>
          <a:xfrm>
            <a:off x="9558622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/>
        </p:nvSpPr>
        <p:spPr>
          <a:xfrm>
            <a:off x="9558622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/>
        </p:nvSpPr>
        <p:spPr>
          <a:xfrm>
            <a:off x="4473357" y="218925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4146597"/>
            <a:ext cx="342878" cy="3428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/>
        </p:nvSpPr>
        <p:spPr>
          <a:xfrm>
            <a:off x="7143994" y="30054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4962835"/>
            <a:ext cx="342878" cy="34287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/>
        </p:nvSpPr>
        <p:spPr>
          <a:xfrm>
            <a:off x="9773342" y="215047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4107819"/>
            <a:ext cx="342878" cy="342878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4114800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496791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410781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29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8648112" y="688573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6013704" y="16903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/>
        </p:nvSpPr>
        <p:spPr>
          <a:xfrm>
            <a:off x="8648112" y="3752603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6197253" y="54333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7875143" y="2500677"/>
            <a:ext cx="342878" cy="3428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8867890" y="1037759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0545781" y="2995104"/>
            <a:ext cx="342878" cy="342878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/>
        </p:nvSpPr>
        <p:spPr>
          <a:xfrm>
            <a:off x="6013704" y="323306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6228424" y="356858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7906315" y="5525929"/>
            <a:ext cx="342878" cy="34287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8867890" y="393640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0545781" y="5893752"/>
            <a:ext cx="342878" cy="342878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6013704" y="6269681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8648111" y="-23366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3107" y="2475255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7253" y="5500507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62350" y="298239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862350" y="588584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8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/>
        </p:nvSpPr>
        <p:spPr>
          <a:xfrm>
            <a:off x="6928780" y="382801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/>
        </p:nvSpPr>
        <p:spPr>
          <a:xfrm>
            <a:off x="4289807" y="330847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/>
        </p:nvSpPr>
        <p:spPr>
          <a:xfrm>
            <a:off x="9558624" y="220399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6924216" y="76398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4289808" y="24444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4473357" y="61874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6091"/>
            <a:ext cx="342878" cy="3428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7143994" y="11131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70518"/>
            <a:ext cx="342878" cy="34287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4504528" y="364399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82419" y="5601343"/>
            <a:ext cx="342878" cy="34287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7143994" y="4011821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5969166"/>
            <a:ext cx="342878" cy="342878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4289808" y="6345095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6924215" y="-226126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59211" y="255066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73357" y="557592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38454" y="3057807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38454" y="596126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/>
        </p:nvSpPr>
        <p:spPr>
          <a:xfrm>
            <a:off x="9778402" y="2553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6293" y="4510523"/>
            <a:ext cx="342878" cy="342878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16553" y="448508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/>
        </p:nvSpPr>
        <p:spPr>
          <a:xfrm>
            <a:off x="9558624" y="-85061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/>
        </p:nvSpPr>
        <p:spPr>
          <a:xfrm>
            <a:off x="9558624" y="5257957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27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/>
        </p:nvSpPr>
        <p:spPr>
          <a:xfrm>
            <a:off x="9558622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/>
        </p:nvSpPr>
        <p:spPr>
          <a:xfrm>
            <a:off x="6924216" y="74238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/>
        </p:nvSpPr>
        <p:spPr>
          <a:xfrm>
            <a:off x="4289808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/>
        </p:nvSpPr>
        <p:spPr>
          <a:xfrm>
            <a:off x="4473357" y="6165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3917"/>
            <a:ext cx="342878" cy="3428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/>
        </p:nvSpPr>
        <p:spPr>
          <a:xfrm>
            <a:off x="7143994" y="1091572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48917"/>
            <a:ext cx="342878" cy="34287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/>
        </p:nvSpPr>
        <p:spPr>
          <a:xfrm>
            <a:off x="9773342" y="57779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2587767"/>
            <a:ext cx="342878" cy="342878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/>
        </p:nvSpPr>
        <p:spPr>
          <a:xfrm>
            <a:off x="9558622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/>
        </p:nvSpPr>
        <p:spPr>
          <a:xfrm>
            <a:off x="6924216" y="3814770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/>
        </p:nvSpPr>
        <p:spPr>
          <a:xfrm>
            <a:off x="4289808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/>
        </p:nvSpPr>
        <p:spPr>
          <a:xfrm>
            <a:off x="4473357" y="368895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5646301"/>
            <a:ext cx="342878" cy="34287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/>
        </p:nvSpPr>
        <p:spPr>
          <a:xfrm>
            <a:off x="7143994" y="416395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6121301"/>
            <a:ext cx="342878" cy="342878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/>
        </p:nvSpPr>
        <p:spPr>
          <a:xfrm>
            <a:off x="9773342" y="3650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5659012"/>
            <a:ext cx="342878" cy="342878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/>
        </p:nvSpPr>
        <p:spPr>
          <a:xfrm>
            <a:off x="4289808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/>
        </p:nvSpPr>
        <p:spPr>
          <a:xfrm>
            <a:off x="6924214" y="-2297689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/>
        </p:nvSpPr>
        <p:spPr>
          <a:xfrm>
            <a:off x="9556752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609586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25347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82145" y="304939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19601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25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097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7960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6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19418"/>
            <a:ext cx="10515600" cy="4657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929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52" r:id="rId2"/>
    <p:sldLayoutId id="2147483680" r:id="rId3"/>
    <p:sldLayoutId id="2147483677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76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59" r:id="rId21"/>
    <p:sldLayoutId id="2147483666" r:id="rId22"/>
    <p:sldLayoutId id="2147483690" r:id="rId23"/>
    <p:sldLayoutId id="2147483691" r:id="rId24"/>
    <p:sldLayoutId id="2147483692" r:id="rId25"/>
    <p:sldLayoutId id="2147483655" r:id="rId26"/>
    <p:sldLayoutId id="2147483654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ts val="2400"/>
        </a:lnSpc>
        <a:spcBef>
          <a:spcPts val="10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39.png"/><Relationship Id="rId7" Type="http://schemas.openxmlformats.org/officeDocument/2006/relationships/image" Target="../media/image8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6.svg"/><Relationship Id="rId5" Type="http://schemas.openxmlformats.org/officeDocument/2006/relationships/image" Target="../media/image55.png"/><Relationship Id="rId4" Type="http://schemas.openxmlformats.org/officeDocument/2006/relationships/image" Target="../media/image40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7.pn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58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31.svg"/><Relationship Id="rId5" Type="http://schemas.openxmlformats.org/officeDocument/2006/relationships/image" Target="../media/image8.png"/><Relationship Id="rId4" Type="http://schemas.openxmlformats.org/officeDocument/2006/relationships/image" Target="../media/image62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4.svg"/><Relationship Id="rId7" Type="http://schemas.openxmlformats.org/officeDocument/2006/relationships/image" Target="../media/image68.sv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7.png"/><Relationship Id="rId5" Type="http://schemas.openxmlformats.org/officeDocument/2006/relationships/image" Target="../media/image66.svg"/><Relationship Id="rId4" Type="http://schemas.openxmlformats.org/officeDocument/2006/relationships/image" Target="../media/image65.png"/><Relationship Id="rId9" Type="http://schemas.openxmlformats.org/officeDocument/2006/relationships/image" Target="../media/image70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4.svg"/><Relationship Id="rId7" Type="http://schemas.openxmlformats.org/officeDocument/2006/relationships/image" Target="../media/image68.sv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7.png"/><Relationship Id="rId5" Type="http://schemas.openxmlformats.org/officeDocument/2006/relationships/image" Target="../media/image66.svg"/><Relationship Id="rId4" Type="http://schemas.openxmlformats.org/officeDocument/2006/relationships/image" Target="../media/image65.png"/><Relationship Id="rId9" Type="http://schemas.openxmlformats.org/officeDocument/2006/relationships/image" Target="../media/image70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4.svg"/><Relationship Id="rId7" Type="http://schemas.openxmlformats.org/officeDocument/2006/relationships/image" Target="../media/image68.sv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7.png"/><Relationship Id="rId5" Type="http://schemas.openxmlformats.org/officeDocument/2006/relationships/image" Target="../media/image66.svg"/><Relationship Id="rId4" Type="http://schemas.openxmlformats.org/officeDocument/2006/relationships/image" Target="../media/image65.png"/><Relationship Id="rId9" Type="http://schemas.openxmlformats.org/officeDocument/2006/relationships/image" Target="../media/image70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4.svg"/><Relationship Id="rId7" Type="http://schemas.openxmlformats.org/officeDocument/2006/relationships/image" Target="../media/image68.sv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7.png"/><Relationship Id="rId5" Type="http://schemas.openxmlformats.org/officeDocument/2006/relationships/image" Target="../media/image66.svg"/><Relationship Id="rId4" Type="http://schemas.openxmlformats.org/officeDocument/2006/relationships/image" Target="../media/image65.png"/><Relationship Id="rId9" Type="http://schemas.openxmlformats.org/officeDocument/2006/relationships/image" Target="../media/image70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6.svg"/><Relationship Id="rId7" Type="http://schemas.openxmlformats.org/officeDocument/2006/relationships/image" Target="../media/image68.sv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7.png"/><Relationship Id="rId5" Type="http://schemas.openxmlformats.org/officeDocument/2006/relationships/image" Target="../media/image64.svg"/><Relationship Id="rId4" Type="http://schemas.openxmlformats.org/officeDocument/2006/relationships/image" Target="../media/image63.png"/><Relationship Id="rId9" Type="http://schemas.openxmlformats.org/officeDocument/2006/relationships/image" Target="../media/image70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5.png"/><Relationship Id="rId7" Type="http://schemas.openxmlformats.org/officeDocument/2006/relationships/image" Target="../media/image23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72.svg"/><Relationship Id="rId5" Type="http://schemas.openxmlformats.org/officeDocument/2006/relationships/image" Target="../media/image71.png"/><Relationship Id="rId4" Type="http://schemas.openxmlformats.org/officeDocument/2006/relationships/image" Target="../media/image6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sv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6.svg"/><Relationship Id="rId4" Type="http://schemas.openxmlformats.org/officeDocument/2006/relationships/image" Target="../media/image4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4.svg"/><Relationship Id="rId7" Type="http://schemas.openxmlformats.org/officeDocument/2006/relationships/image" Target="../media/image68.sv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7.png"/><Relationship Id="rId5" Type="http://schemas.openxmlformats.org/officeDocument/2006/relationships/image" Target="../media/image66.svg"/><Relationship Id="rId4" Type="http://schemas.openxmlformats.org/officeDocument/2006/relationships/image" Target="../media/image65.png"/><Relationship Id="rId9" Type="http://schemas.openxmlformats.org/officeDocument/2006/relationships/image" Target="../media/image70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75.png"/><Relationship Id="rId5" Type="http://schemas.openxmlformats.org/officeDocument/2006/relationships/image" Target="../media/image31.sv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6.png"/><Relationship Id="rId5" Type="http://schemas.openxmlformats.org/officeDocument/2006/relationships/hyperlink" Target="https://developertools.tistory.com/entry/Open-Ai-Chat-GPT-4o-%EC%82%AC%EC%9A%A9%EB%B2%95-%EC%B5%9C%EC%8B%A0-%EC%9D%B8%EA%B3%B5%EC%A7%80%EB%8A%A5-%EC%96%B8%EC%96%B4-%EB%AA%A8%EB%8D%B8%EC%9D%98-%ED%8A%B9%EC%A7%95-%EB%B0%8F-%EC%B0%A8%EC%9D%B4%EC%A0%90-%EC%A0%95%EB%A6%AC" TargetMode="External"/><Relationship Id="rId4" Type="http://schemas.openxmlformats.org/officeDocument/2006/relationships/image" Target="../media/image25.png"/><Relationship Id="rId9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31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evelopertools.tistory.com/entry/Open-Ai-Chat-GPT-4o-%EC%82%AC%EC%9A%A9%EB%B2%95-%EC%B5%9C%EC%8B%A0-%EC%9D%B8%EA%B3%B5%EC%A7%80%EB%8A%A5-%EC%96%B8%EC%96%B4-%EB%AA%A8%EB%8D%B8%EC%9D%98-%ED%8A%B9%EC%A7%95-%EB%B0%8F-%EC%B0%A8%EC%9D%B4%EC%A0%90-%EC%A0%95%EB%A6%AC" TargetMode="External"/><Relationship Id="rId5" Type="http://schemas.openxmlformats.org/officeDocument/2006/relationships/image" Target="../media/image25.png"/><Relationship Id="rId4" Type="http://schemas.openxmlformats.org/officeDocument/2006/relationships/image" Target="../media/image2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44.svg"/><Relationship Id="rId18" Type="http://schemas.openxmlformats.org/officeDocument/2006/relationships/image" Target="../media/image23.png"/><Relationship Id="rId3" Type="http://schemas.openxmlformats.org/officeDocument/2006/relationships/image" Target="../media/image34.svg"/><Relationship Id="rId7" Type="http://schemas.openxmlformats.org/officeDocument/2006/relationships/image" Target="../media/image38.svg"/><Relationship Id="rId12" Type="http://schemas.openxmlformats.org/officeDocument/2006/relationships/image" Target="../media/image43.png"/><Relationship Id="rId17" Type="http://schemas.openxmlformats.org/officeDocument/2006/relationships/image" Target="../media/image31.svg"/><Relationship Id="rId2" Type="http://schemas.openxmlformats.org/officeDocument/2006/relationships/image" Target="../media/image33.pn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7.png"/><Relationship Id="rId11" Type="http://schemas.openxmlformats.org/officeDocument/2006/relationships/image" Target="../media/image42.svg"/><Relationship Id="rId5" Type="http://schemas.openxmlformats.org/officeDocument/2006/relationships/image" Target="../media/image36.svg"/><Relationship Id="rId15" Type="http://schemas.openxmlformats.org/officeDocument/2006/relationships/image" Target="../media/image46.svg"/><Relationship Id="rId10" Type="http://schemas.openxmlformats.org/officeDocument/2006/relationships/image" Target="../media/image41.png"/><Relationship Id="rId19" Type="http://schemas.openxmlformats.org/officeDocument/2006/relationships/image" Target="../media/image47.svg"/><Relationship Id="rId4" Type="http://schemas.openxmlformats.org/officeDocument/2006/relationships/image" Target="../media/image35.png"/><Relationship Id="rId9" Type="http://schemas.openxmlformats.org/officeDocument/2006/relationships/image" Target="../media/image40.svg"/><Relationship Id="rId14" Type="http://schemas.openxmlformats.org/officeDocument/2006/relationships/image" Target="../media/image4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33.png"/><Relationship Id="rId7" Type="http://schemas.openxmlformats.org/officeDocument/2006/relationships/image" Target="../media/image48.jpeg"/><Relationship Id="rId12" Type="http://schemas.openxmlformats.org/officeDocument/2006/relationships/image" Target="../media/image4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36.svg"/><Relationship Id="rId11" Type="http://schemas.openxmlformats.org/officeDocument/2006/relationships/image" Target="../media/image23.png"/><Relationship Id="rId5" Type="http://schemas.openxmlformats.org/officeDocument/2006/relationships/image" Target="../media/image35.png"/><Relationship Id="rId10" Type="http://schemas.openxmlformats.org/officeDocument/2006/relationships/image" Target="../media/image31.svg"/><Relationship Id="rId4" Type="http://schemas.openxmlformats.org/officeDocument/2006/relationships/image" Target="../media/image34.sv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50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1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svg"/><Relationship Id="rId3" Type="http://schemas.openxmlformats.org/officeDocument/2006/relationships/image" Target="../media/image45.png"/><Relationship Id="rId7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1.svg"/><Relationship Id="rId5" Type="http://schemas.openxmlformats.org/officeDocument/2006/relationships/image" Target="../media/image8.png"/><Relationship Id="rId4" Type="http://schemas.openxmlformats.org/officeDocument/2006/relationships/image" Target="../media/image4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17A0BD-62A9-6DB8-2558-75BBF9C372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8748" y="5925312"/>
            <a:ext cx="4290391" cy="311425"/>
          </a:xfrm>
        </p:spPr>
        <p:txBody>
          <a:bodyPr/>
          <a:lstStyle/>
          <a:p>
            <a:r>
              <a:rPr lang="en-LT"/>
              <a:t>2025 | cluedin.com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A34EE-E454-01DE-3A03-9BF92B1BC0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8748" y="2694746"/>
            <a:ext cx="6337852" cy="237103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LT"/>
              <a:t>What’s new in</a:t>
            </a:r>
          </a:p>
          <a:p>
            <a:r>
              <a:rPr lang="en-LT"/>
              <a:t>CluedIn 2025.09</a:t>
            </a:r>
            <a:endParaRPr lang="en-LT">
              <a:cs typeface="Arial"/>
            </a:endParaRPr>
          </a:p>
          <a:p>
            <a:r>
              <a:rPr lang="en-LT"/>
              <a:t>release</a:t>
            </a:r>
          </a:p>
        </p:txBody>
      </p:sp>
    </p:spTree>
    <p:extLst>
      <p:ext uri="{BB962C8B-B14F-4D97-AF65-F5344CB8AC3E}">
        <p14:creationId xmlns:p14="http://schemas.microsoft.com/office/powerpoint/2010/main" val="1080731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A2E8EB-844F-2349-EFC9-28EBC5CB2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6AD66B4-2BF9-A650-7140-F042AEB1D4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600" t="4541" r="611" b="5641"/>
          <a:stretch/>
        </p:blipFill>
        <p:spPr>
          <a:xfrm>
            <a:off x="1740825" y="1901599"/>
            <a:ext cx="8710349" cy="4956401"/>
          </a:xfrm>
          <a:prstGeom prst="rect">
            <a:avLst/>
          </a:prstGeom>
          <a:effectLst>
            <a:outerShdw blurRad="209200" dist="154669" dir="16200000" rotWithShape="0">
              <a:prstClr val="black">
                <a:alpha val="5088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FD157F-F6D4-F22A-ABA8-C95DB0CD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294"/>
            <a:ext cx="10515600" cy="1016788"/>
          </a:xfrm>
        </p:spPr>
        <p:txBody>
          <a:bodyPr>
            <a:normAutofit/>
          </a:bodyPr>
          <a:lstStyle/>
          <a:p>
            <a:r>
              <a:rPr lang="en-US" sz="3200" b="1"/>
              <a:t>Turn insights into data quality gains</a:t>
            </a:r>
            <a:endParaRPr lang="en-LT" sz="3200" b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82701A-9DF5-1C26-6407-E49F8CA35A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10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71C70CE-17D4-E063-69FE-674C06CE6E03}"/>
              </a:ext>
            </a:extLst>
          </p:cNvPr>
          <p:cNvSpPr/>
          <p:nvPr/>
        </p:nvSpPr>
        <p:spPr>
          <a:xfrm>
            <a:off x="838199" y="4571572"/>
            <a:ext cx="4743691" cy="1361797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7787157-3324-0655-1660-5511953203F2}"/>
              </a:ext>
            </a:extLst>
          </p:cNvPr>
          <p:cNvSpPr/>
          <p:nvPr/>
        </p:nvSpPr>
        <p:spPr>
          <a:xfrm>
            <a:off x="7888088" y="3088959"/>
            <a:ext cx="3501573" cy="1191853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E440B1-AA91-C416-D581-8037E7AB715F}"/>
              </a:ext>
            </a:extLst>
          </p:cNvPr>
          <p:cNvSpPr txBox="1"/>
          <p:nvPr/>
        </p:nvSpPr>
        <p:spPr>
          <a:xfrm>
            <a:off x="8862529" y="3174424"/>
            <a:ext cx="2721431" cy="1020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  <a:spcAft>
                <a:spcPts val="800"/>
              </a:spcAft>
            </a:pPr>
            <a:r>
              <a:rPr lang="en-US" kern="10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</a:t>
            </a:r>
            <a:r>
              <a:rPr lang="en-US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everage the AI to fix records automatically and at scale</a:t>
            </a:r>
            <a:endParaRPr lang="en-LT" kern="10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023B9B-1B4C-474D-4427-9BDEEB6C1F52}"/>
              </a:ext>
            </a:extLst>
          </p:cNvPr>
          <p:cNvSpPr txBox="1"/>
          <p:nvPr/>
        </p:nvSpPr>
        <p:spPr>
          <a:xfrm>
            <a:off x="1978342" y="4776020"/>
            <a:ext cx="34774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Monitor tag usage over time, gain insight into tag trends and underlying data quality issues</a:t>
            </a:r>
            <a:r>
              <a:rPr lang="en-LT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Graphic 14" descr="Research with solid fill">
            <a:extLst>
              <a:ext uri="{FF2B5EF4-FFF2-40B4-BE49-F238E27FC236}">
                <a16:creationId xmlns:a16="http://schemas.microsoft.com/office/drawing/2014/main" id="{5460C762-CE65-A10A-BCCF-EAA5770DA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21551" y="4951036"/>
            <a:ext cx="667033" cy="6670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E2D32B-ABAF-8062-B990-9CFEE6A4D613}"/>
              </a:ext>
            </a:extLst>
          </p:cNvPr>
          <p:cNvSpPr txBox="1"/>
          <p:nvPr/>
        </p:nvSpPr>
        <p:spPr>
          <a:xfrm>
            <a:off x="838199" y="1301703"/>
            <a:ext cx="961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With Tag Monitoring, every insight becomes an opportunity to improve your data</a:t>
            </a:r>
            <a:endParaRPr lang="en-LT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Graphic 13" descr="Badge Tick1 with solid fill">
            <a:extLst>
              <a:ext uri="{FF2B5EF4-FFF2-40B4-BE49-F238E27FC236}">
                <a16:creationId xmlns:a16="http://schemas.microsoft.com/office/drawing/2014/main" id="{1BFE0037-2E6D-83D2-D11C-D33688C30D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074013" y="3395039"/>
            <a:ext cx="602591" cy="602591"/>
          </a:xfrm>
          <a:prstGeom prst="rect">
            <a:avLst/>
          </a:prstGeom>
        </p:spPr>
      </p:pic>
      <p:pic>
        <p:nvPicPr>
          <p:cNvPr id="4" name="Picture 16">
            <a:extLst>
              <a:ext uri="{FF2B5EF4-FFF2-40B4-BE49-F238E27FC236}">
                <a16:creationId xmlns:a16="http://schemas.microsoft.com/office/drawing/2014/main" id="{94CC3713-C7F3-93AA-475D-5D9B8D59C7EE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963744" y="6272954"/>
            <a:ext cx="744415" cy="23750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2A11767-EBB1-336C-E422-3B47F8C1BECE}"/>
              </a:ext>
            </a:extLst>
          </p:cNvPr>
          <p:cNvSpPr/>
          <p:nvPr/>
        </p:nvSpPr>
        <p:spPr>
          <a:xfrm>
            <a:off x="9638875" y="2223477"/>
            <a:ext cx="659473" cy="174976"/>
          </a:xfrm>
          <a:prstGeom prst="roundRect">
            <a:avLst>
              <a:gd name="adj" fmla="val 50000"/>
            </a:avLst>
          </a:prstGeom>
          <a:solidFill>
            <a:srgbClr val="29A2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>
                <a:latin typeface=""/>
                <a:cs typeface="Arial"/>
              </a:rPr>
              <a:t>Fix with AI</a:t>
            </a:r>
            <a:endParaRPr lang="en-US" sz="70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161656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CBEF28-9DDF-A0C8-A45C-A899A31E7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grid with small circles">
            <a:extLst>
              <a:ext uri="{FF2B5EF4-FFF2-40B4-BE49-F238E27FC236}">
                <a16:creationId xmlns:a16="http://schemas.microsoft.com/office/drawing/2014/main" id="{DC3BF70E-7B91-E9AC-9014-964700DC2E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6702" t="35598" b="2776"/>
          <a:stretch>
            <a:fillRect/>
          </a:stretch>
        </p:blipFill>
        <p:spPr>
          <a:xfrm>
            <a:off x="0" y="1"/>
            <a:ext cx="704395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DE1D89-CB2B-2BA3-9FDA-454C618E52C4}"/>
              </a:ext>
            </a:extLst>
          </p:cNvPr>
          <p:cNvSpPr txBox="1"/>
          <p:nvPr/>
        </p:nvSpPr>
        <p:spPr>
          <a:xfrm>
            <a:off x="3690938" y="4444248"/>
            <a:ext cx="481012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From multi-level views to detailed record insights, exploring interconnections between golden records has never been simpler</a:t>
            </a:r>
            <a:endParaRPr lang="en-US">
              <a:solidFill>
                <a:schemeClr val="bg1">
                  <a:lumMod val="95000"/>
                </a:schemeClr>
              </a:solidFill>
              <a:cs typeface="Arial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8888EF3-D3BF-8858-CD2D-62B1EE48D8F0}"/>
              </a:ext>
            </a:extLst>
          </p:cNvPr>
          <p:cNvSpPr/>
          <p:nvPr/>
        </p:nvSpPr>
        <p:spPr>
          <a:xfrm>
            <a:off x="3219450" y="3429000"/>
            <a:ext cx="5753100" cy="750623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E2AF7-7529-5A4F-9D38-FEA28E54A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4731" y="1426063"/>
            <a:ext cx="6242538" cy="2002937"/>
          </a:xfrm>
        </p:spPr>
        <p:txBody>
          <a:bodyPr>
            <a:normAutofit/>
          </a:bodyPr>
          <a:lstStyle/>
          <a:p>
            <a:pPr algn="ctr"/>
            <a:r>
              <a:rPr lang="en-GB" sz="5400" b="1">
                <a:solidFill>
                  <a:schemeClr val="bg1"/>
                </a:solidFill>
              </a:rPr>
              <a:t>See how your data connects with</a:t>
            </a:r>
            <a:endParaRPr lang="en-GB" sz="5400" b="1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9D03329-F4E9-0134-5ABB-3487D16C652F}"/>
              </a:ext>
            </a:extLst>
          </p:cNvPr>
          <p:cNvSpPr txBox="1">
            <a:spLocks/>
          </p:cNvSpPr>
          <p:nvPr/>
        </p:nvSpPr>
        <p:spPr>
          <a:xfrm>
            <a:off x="2974731" y="3481146"/>
            <a:ext cx="6242538" cy="646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000" b="1"/>
              <a:t>Relations Explorer</a:t>
            </a:r>
            <a:endParaRPr lang="en-LT" sz="4000" b="1"/>
          </a:p>
        </p:txBody>
      </p:sp>
      <p:pic>
        <p:nvPicPr>
          <p:cNvPr id="21" name="Picture 16">
            <a:extLst>
              <a:ext uri="{FF2B5EF4-FFF2-40B4-BE49-F238E27FC236}">
                <a16:creationId xmlns:a16="http://schemas.microsoft.com/office/drawing/2014/main" id="{9189871A-813D-AA75-6A40-5B066466E9A4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35410" y="6091906"/>
            <a:ext cx="744415" cy="237503"/>
          </a:xfrm>
          <a:prstGeom prst="rect">
            <a:avLst/>
          </a:prstGeom>
        </p:spPr>
      </p:pic>
      <p:sp>
        <p:nvSpPr>
          <p:cNvPr id="7" name="Triangle 6">
            <a:extLst>
              <a:ext uri="{FF2B5EF4-FFF2-40B4-BE49-F238E27FC236}">
                <a16:creationId xmlns:a16="http://schemas.microsoft.com/office/drawing/2014/main" id="{ADCAED5C-30F7-7F35-A79A-DE040AE82D3F}"/>
              </a:ext>
            </a:extLst>
          </p:cNvPr>
          <p:cNvSpPr/>
          <p:nvPr/>
        </p:nvSpPr>
        <p:spPr>
          <a:xfrm rot="18900000">
            <a:off x="9571637" y="3039316"/>
            <a:ext cx="391597" cy="472339"/>
          </a:xfrm>
          <a:custGeom>
            <a:avLst/>
            <a:gdLst>
              <a:gd name="connsiteX0" fmla="*/ 0 w 391597"/>
              <a:gd name="connsiteY0" fmla="*/ 472339 h 472339"/>
              <a:gd name="connsiteX1" fmla="*/ 195799 w 391597"/>
              <a:gd name="connsiteY1" fmla="*/ 0 h 472339"/>
              <a:gd name="connsiteX2" fmla="*/ 391597 w 391597"/>
              <a:gd name="connsiteY2" fmla="*/ 472339 h 472339"/>
              <a:gd name="connsiteX3" fmla="*/ 0 w 391597"/>
              <a:gd name="connsiteY3" fmla="*/ 472339 h 472339"/>
              <a:gd name="connsiteX0" fmla="*/ 0 w 391597"/>
              <a:gd name="connsiteY0" fmla="*/ 472339 h 472339"/>
              <a:gd name="connsiteX1" fmla="*/ 195799 w 391597"/>
              <a:gd name="connsiteY1" fmla="*/ 0 h 472339"/>
              <a:gd name="connsiteX2" fmla="*/ 391597 w 391597"/>
              <a:gd name="connsiteY2" fmla="*/ 472339 h 472339"/>
              <a:gd name="connsiteX3" fmla="*/ 0 w 391597"/>
              <a:gd name="connsiteY3" fmla="*/ 472339 h 472339"/>
              <a:gd name="connsiteX0" fmla="*/ 0 w 391597"/>
              <a:gd name="connsiteY0" fmla="*/ 472339 h 472339"/>
              <a:gd name="connsiteX1" fmla="*/ 195799 w 391597"/>
              <a:gd name="connsiteY1" fmla="*/ 0 h 472339"/>
              <a:gd name="connsiteX2" fmla="*/ 391597 w 391597"/>
              <a:gd name="connsiteY2" fmla="*/ 472339 h 472339"/>
              <a:gd name="connsiteX3" fmla="*/ 0 w 391597"/>
              <a:gd name="connsiteY3" fmla="*/ 472339 h 472339"/>
              <a:gd name="connsiteX0" fmla="*/ 0 w 391597"/>
              <a:gd name="connsiteY0" fmla="*/ 472339 h 472339"/>
              <a:gd name="connsiteX1" fmla="*/ 195799 w 391597"/>
              <a:gd name="connsiteY1" fmla="*/ 0 h 472339"/>
              <a:gd name="connsiteX2" fmla="*/ 391597 w 391597"/>
              <a:gd name="connsiteY2" fmla="*/ 472339 h 472339"/>
              <a:gd name="connsiteX3" fmla="*/ 0 w 391597"/>
              <a:gd name="connsiteY3" fmla="*/ 472339 h 472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597" h="472339">
                <a:moveTo>
                  <a:pt x="0" y="472339"/>
                </a:moveTo>
                <a:lnTo>
                  <a:pt x="195799" y="0"/>
                </a:lnTo>
                <a:lnTo>
                  <a:pt x="391597" y="472339"/>
                </a:lnTo>
                <a:cubicBezTo>
                  <a:pt x="218911" y="365336"/>
                  <a:pt x="179170" y="378305"/>
                  <a:pt x="0" y="47233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532DB30B-5734-BF1D-CD5A-D49AEB1F81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73165" y="5150821"/>
            <a:ext cx="1799438" cy="7292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6F51F30-AADF-A31D-BD35-4DB66D4EB0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67435" y="4248414"/>
            <a:ext cx="1774636" cy="71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57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BB5AB2-9065-A8F2-F09B-811764982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7AA76577-EA74-8E9B-1762-02519D565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25924" y="1816124"/>
            <a:ext cx="6166075" cy="5031346"/>
          </a:xfrm>
          <a:prstGeom prst="rect">
            <a:avLst/>
          </a:prstGeom>
        </p:spPr>
      </p:pic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09245C90-5DFD-B876-F675-1CBB835DEC2B}"/>
              </a:ext>
            </a:extLst>
          </p:cNvPr>
          <p:cNvSpPr/>
          <p:nvPr/>
        </p:nvSpPr>
        <p:spPr>
          <a:xfrm>
            <a:off x="912737" y="3218537"/>
            <a:ext cx="3196919" cy="1397243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82CD45D5-1BF0-64D8-74EE-319D0E5AF768}"/>
              </a:ext>
            </a:extLst>
          </p:cNvPr>
          <p:cNvSpPr/>
          <p:nvPr/>
        </p:nvSpPr>
        <p:spPr>
          <a:xfrm>
            <a:off x="4204856" y="3218537"/>
            <a:ext cx="2441817" cy="2831097"/>
          </a:xfrm>
          <a:prstGeom prst="roundRect">
            <a:avLst>
              <a:gd name="adj" fmla="val 416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588B2D00-B534-1A57-85CB-1B26600B912B}"/>
              </a:ext>
            </a:extLst>
          </p:cNvPr>
          <p:cNvSpPr/>
          <p:nvPr/>
        </p:nvSpPr>
        <p:spPr>
          <a:xfrm>
            <a:off x="912737" y="4710514"/>
            <a:ext cx="3196919" cy="1339120"/>
          </a:xfrm>
          <a:prstGeom prst="roundRect">
            <a:avLst>
              <a:gd name="adj" fmla="val 4163"/>
            </a:avLst>
          </a:prstGeom>
          <a:gradFill flip="none" rotWithShape="1">
            <a:gsLst>
              <a:gs pos="0">
                <a:schemeClr val="accent3"/>
              </a:gs>
              <a:gs pos="48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C88569-D267-6D89-FAFB-6B2BF5302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12</a:t>
            </a:fld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97A4515-41E0-BB8E-9D9B-E0F0FDAC6E3D}"/>
              </a:ext>
            </a:extLst>
          </p:cNvPr>
          <p:cNvSpPr txBox="1"/>
          <p:nvPr/>
        </p:nvSpPr>
        <p:spPr>
          <a:xfrm>
            <a:off x="1082486" y="3869732"/>
            <a:ext cx="2513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Load and explore multiple levels of golden records</a:t>
            </a:r>
            <a:endParaRPr lang="en-LT" sz="140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BC0BC5-7EA0-6AB2-50AA-CA920B88EDF6}"/>
              </a:ext>
            </a:extLst>
          </p:cNvPr>
          <p:cNvSpPr txBox="1"/>
          <p:nvPr/>
        </p:nvSpPr>
        <p:spPr>
          <a:xfrm>
            <a:off x="4361859" y="3869732"/>
            <a:ext cx="213435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/>
              <a:t>Filter by direction, business domain, and relation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/>
              <a:t>Search by record name</a:t>
            </a:r>
            <a:endParaRPr lang="en-LT" sz="140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8F6716-34B4-A7F9-3E85-6EFB4C63462B}"/>
              </a:ext>
            </a:extLst>
          </p:cNvPr>
          <p:cNvSpPr txBox="1"/>
          <p:nvPr/>
        </p:nvSpPr>
        <p:spPr>
          <a:xfrm>
            <a:off x="1082487" y="5346722"/>
            <a:ext cx="2813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View complete information </a:t>
            </a:r>
            <a:br>
              <a:rPr lang="en-GB" sz="1400"/>
            </a:br>
            <a:r>
              <a:rPr lang="en-GB" sz="1400"/>
              <a:t>about a record and its relations</a:t>
            </a:r>
            <a:endParaRPr lang="en-LT" sz="140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C3E5DB7-A67A-7896-8357-64E47281A9F2}"/>
              </a:ext>
            </a:extLst>
          </p:cNvPr>
          <p:cNvSpPr txBox="1"/>
          <p:nvPr/>
        </p:nvSpPr>
        <p:spPr>
          <a:xfrm>
            <a:off x="1082486" y="3464102"/>
            <a:ext cx="198790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Multi-level insight</a:t>
            </a:r>
            <a:endParaRPr lang="en-LT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CACE15F-8EB3-0ED5-0DB0-2B16124B8A28}"/>
              </a:ext>
            </a:extLst>
          </p:cNvPr>
          <p:cNvSpPr txBox="1"/>
          <p:nvPr/>
        </p:nvSpPr>
        <p:spPr>
          <a:xfrm>
            <a:off x="4361858" y="3464102"/>
            <a:ext cx="244181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Find what matters</a:t>
            </a:r>
            <a:endParaRPr lang="en-LT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A05A0B4-A77F-953B-7017-2698A628554C}"/>
              </a:ext>
            </a:extLst>
          </p:cNvPr>
          <p:cNvSpPr txBox="1"/>
          <p:nvPr/>
        </p:nvSpPr>
        <p:spPr>
          <a:xfrm>
            <a:off x="1082486" y="4936931"/>
            <a:ext cx="270640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Clarity in every detail</a:t>
            </a:r>
            <a:endParaRPr lang="en-LT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C91D17-4589-4D8B-25A3-4350A59FAB80}"/>
              </a:ext>
            </a:extLst>
          </p:cNvPr>
          <p:cNvSpPr txBox="1"/>
          <p:nvPr/>
        </p:nvSpPr>
        <p:spPr>
          <a:xfrm>
            <a:off x="1180038" y="1816124"/>
            <a:ext cx="51384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600" dirty="0"/>
              <a:t>With its latest enhancements, Relations Explorer offers a deeper and clearer view of your data connections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BEE57F-04A3-E107-42E7-9241E9CCE323}"/>
              </a:ext>
            </a:extLst>
          </p:cNvPr>
          <p:cNvSpPr txBox="1"/>
          <p:nvPr/>
        </p:nvSpPr>
        <p:spPr>
          <a:xfrm>
            <a:off x="1180038" y="796480"/>
            <a:ext cx="4834645" cy="88229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1100" b="1" i="0" cap="all">
                <a:solidFill>
                  <a:srgbClr val="297ABF"/>
                </a:solidFill>
                <a:effectLst/>
                <a:latin typeface="Arial"/>
                <a:cs typeface="Arial"/>
              </a:rPr>
              <a:t>Improved VIEW O</a:t>
            </a:r>
            <a:r>
              <a:rPr lang="en-GB" sz="1100" b="1" cap="all">
                <a:solidFill>
                  <a:srgbClr val="297ABF"/>
                </a:solidFill>
                <a:latin typeface="Arial"/>
                <a:cs typeface="Arial"/>
              </a:rPr>
              <a:t>F CONNECTED DATA</a:t>
            </a:r>
            <a:endParaRPr lang="en-GB" sz="1100" b="1" i="0" cap="all">
              <a:solidFill>
                <a:srgbClr val="297ABF"/>
              </a:solidFill>
              <a:effectLst/>
              <a:latin typeface="Arial"/>
              <a:cs typeface="Arial"/>
            </a:endParaRPr>
          </a:p>
          <a:p>
            <a:pPr>
              <a:spcBef>
                <a:spcPts val="1000"/>
              </a:spcBef>
            </a:pPr>
            <a:r>
              <a:rPr lang="en-GB" sz="3200" b="1"/>
              <a:t>Relations Explorer</a:t>
            </a:r>
          </a:p>
        </p:txBody>
      </p:sp>
      <p:pic>
        <p:nvPicPr>
          <p:cNvPr id="2" name="Picture 16">
            <a:extLst>
              <a:ext uri="{FF2B5EF4-FFF2-40B4-BE49-F238E27FC236}">
                <a16:creationId xmlns:a16="http://schemas.microsoft.com/office/drawing/2014/main" id="{5C45CEFD-C312-6775-975B-8BDA1DB1FDE5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35737" y="6343603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7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6F4B26-8198-5180-53B9-D728C08DDD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LT" b="1"/>
              <a:t>Let’s see it in 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988DF1-7856-95F9-FA62-83CA70B3ABBF}"/>
              </a:ext>
            </a:extLst>
          </p:cNvPr>
          <p:cNvSpPr txBox="1"/>
          <p:nvPr/>
        </p:nvSpPr>
        <p:spPr>
          <a:xfrm>
            <a:off x="838200" y="3183775"/>
            <a:ext cx="16369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00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1159851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6EDEF2-59F7-BE9A-944D-C52A441DE0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58991-218C-202C-B95C-513A34DF7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2350"/>
            <a:ext cx="10515600" cy="1016788"/>
          </a:xfrm>
        </p:spPr>
        <p:txBody>
          <a:bodyPr>
            <a:normAutofit/>
          </a:bodyPr>
          <a:lstStyle/>
          <a:p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Harnessing the power of </a:t>
            </a:r>
            <a:r>
              <a:rPr lang="en-US" sz="3200" b="1" kern="10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CluedIn</a:t>
            </a:r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AI</a:t>
            </a:r>
            <a:endParaRPr lang="en-LT" sz="32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CE0BC9-644E-FB52-63A5-1DF39C729433}"/>
              </a:ext>
            </a:extLst>
          </p:cNvPr>
          <p:cNvSpPr txBox="1"/>
          <p:nvPr/>
        </p:nvSpPr>
        <p:spPr>
          <a:xfrm>
            <a:off x="838200" y="66919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kern="100">
                <a:solidFill>
                  <a:schemeClr val="bg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Practical use case</a:t>
            </a:r>
            <a:endParaRPr lang="en-LT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53A38C8-D780-B52B-AF3B-434C2EAB2CE3}"/>
              </a:ext>
            </a:extLst>
          </p:cNvPr>
          <p:cNvSpPr/>
          <p:nvPr/>
        </p:nvSpPr>
        <p:spPr>
          <a:xfrm>
            <a:off x="860961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D406E34-4224-87F5-1536-2791D97DFF7C}"/>
              </a:ext>
            </a:extLst>
          </p:cNvPr>
          <p:cNvSpPr/>
          <p:nvPr/>
        </p:nvSpPr>
        <p:spPr>
          <a:xfrm>
            <a:off x="8899498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B90B028-F36A-A533-9F47-0726DC4EDC2A}"/>
              </a:ext>
            </a:extLst>
          </p:cNvPr>
          <p:cNvSpPr/>
          <p:nvPr/>
        </p:nvSpPr>
        <p:spPr>
          <a:xfrm>
            <a:off x="3549733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E044B9-1E59-718A-263C-7378ABB98613}"/>
              </a:ext>
            </a:extLst>
          </p:cNvPr>
          <p:cNvSpPr txBox="1"/>
          <p:nvPr/>
        </p:nvSpPr>
        <p:spPr>
          <a:xfrm>
            <a:off x="1121128" y="3349645"/>
            <a:ext cx="18217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/>
              <a:t>Map data using 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994EA5-6641-7F12-EF01-0494FADC8E8C}"/>
              </a:ext>
            </a:extLst>
          </p:cNvPr>
          <p:cNvSpPr txBox="1"/>
          <p:nvPr/>
        </p:nvSpPr>
        <p:spPr>
          <a:xfrm>
            <a:off x="3767447" y="3349645"/>
            <a:ext cx="20044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/>
              <a:t>Flag data quality issues using AI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07DB11-634A-A7DD-6727-847D8F9B05FC}"/>
              </a:ext>
            </a:extLst>
          </p:cNvPr>
          <p:cNvSpPr txBox="1"/>
          <p:nvPr/>
        </p:nvSpPr>
        <p:spPr>
          <a:xfrm>
            <a:off x="9176589" y="3349645"/>
            <a:ext cx="1922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/>
              <a:t>Fix data quality issues using an AI agent</a:t>
            </a:r>
            <a:endParaRPr lang="uk-UA" sz="2000"/>
          </a:p>
        </p:txBody>
      </p:sp>
      <p:pic>
        <p:nvPicPr>
          <p:cNvPr id="12" name="Graphic 11" descr="Connected with solid fill">
            <a:extLst>
              <a:ext uri="{FF2B5EF4-FFF2-40B4-BE49-F238E27FC236}">
                <a16:creationId xmlns:a16="http://schemas.microsoft.com/office/drawing/2014/main" id="{693376EE-0A86-446A-A5CF-12B4200571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r="11490" b="34557"/>
          <a:stretch/>
        </p:blipFill>
        <p:spPr>
          <a:xfrm>
            <a:off x="1712364" y="4791427"/>
            <a:ext cx="1889912" cy="1397374"/>
          </a:xfrm>
          <a:prstGeom prst="rect">
            <a:avLst/>
          </a:prstGeom>
        </p:spPr>
      </p:pic>
      <p:pic>
        <p:nvPicPr>
          <p:cNvPr id="15" name="Graphic 14" descr="Research with solid fill">
            <a:extLst>
              <a:ext uri="{FF2B5EF4-FFF2-40B4-BE49-F238E27FC236}">
                <a16:creationId xmlns:a16="http://schemas.microsoft.com/office/drawing/2014/main" id="{91E8815B-9D6F-7FDE-CBDA-45CB8E4130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r="2573" b="22210"/>
          <a:stretch/>
        </p:blipFill>
        <p:spPr>
          <a:xfrm>
            <a:off x="4497799" y="4867979"/>
            <a:ext cx="1654250" cy="1320822"/>
          </a:xfrm>
          <a:prstGeom prst="rect">
            <a:avLst/>
          </a:prstGeom>
        </p:spPr>
      </p:pic>
      <p:pic>
        <p:nvPicPr>
          <p:cNvPr id="16" name="Graphic 15" descr="Statistics with solid fill">
            <a:extLst>
              <a:ext uri="{FF2B5EF4-FFF2-40B4-BE49-F238E27FC236}">
                <a16:creationId xmlns:a16="http://schemas.microsoft.com/office/drawing/2014/main" id="{D84CFCD6-C2C1-C713-BAC3-175856251C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22608"/>
          <a:stretch/>
        </p:blipFill>
        <p:spPr>
          <a:xfrm>
            <a:off x="9736344" y="5015444"/>
            <a:ext cx="1516125" cy="1173357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33D9B73-6F54-4FDB-EE74-02C2998BF75C}"/>
              </a:ext>
            </a:extLst>
          </p:cNvPr>
          <p:cNvSpPr/>
          <p:nvPr/>
        </p:nvSpPr>
        <p:spPr>
          <a:xfrm>
            <a:off x="6210726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960393-0239-254E-CD05-A1DBC2B04D3C}"/>
              </a:ext>
            </a:extLst>
          </p:cNvPr>
          <p:cNvSpPr txBox="1"/>
          <p:nvPr/>
        </p:nvSpPr>
        <p:spPr>
          <a:xfrm>
            <a:off x="6470893" y="3349645"/>
            <a:ext cx="18953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Track data quality trends using tag monitoring</a:t>
            </a:r>
            <a:endParaRPr lang="en-LT" sz="200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/>
          </a:p>
        </p:txBody>
      </p:sp>
      <p:pic>
        <p:nvPicPr>
          <p:cNvPr id="17" name="Graphic 16" descr="Badge New with solid fill">
            <a:extLst>
              <a:ext uri="{FF2B5EF4-FFF2-40B4-BE49-F238E27FC236}">
                <a16:creationId xmlns:a16="http://schemas.microsoft.com/office/drawing/2014/main" id="{CB825A1B-69C0-585C-469E-7512390F4E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2881"/>
          <a:stretch/>
        </p:blipFill>
        <p:spPr>
          <a:xfrm>
            <a:off x="7047572" y="4867980"/>
            <a:ext cx="1516125" cy="1320822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AD5E9F16-048C-1DD8-1ABF-85D42AA66D46}"/>
              </a:ext>
            </a:extLst>
          </p:cNvPr>
          <p:cNvSpPr/>
          <p:nvPr/>
        </p:nvSpPr>
        <p:spPr>
          <a:xfrm>
            <a:off x="783338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4CE0890-16D6-C624-DC7C-CC6C0BA893BB}"/>
              </a:ext>
            </a:extLst>
          </p:cNvPr>
          <p:cNvSpPr/>
          <p:nvPr/>
        </p:nvSpPr>
        <p:spPr>
          <a:xfrm>
            <a:off x="3423745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B978B5C-12F3-E573-C36A-A114E1DB1618}"/>
              </a:ext>
            </a:extLst>
          </p:cNvPr>
          <p:cNvSpPr/>
          <p:nvPr/>
        </p:nvSpPr>
        <p:spPr>
          <a:xfrm>
            <a:off x="6093372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A0CCD1E-F70F-328F-1C7C-41C3D187E9DE}"/>
              </a:ext>
            </a:extLst>
          </p:cNvPr>
          <p:cNvSpPr/>
          <p:nvPr/>
        </p:nvSpPr>
        <p:spPr>
          <a:xfrm>
            <a:off x="8741979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87352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50B257-479F-9F61-7242-5A27FFBB7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8CE39-E2D3-8EEC-B465-AC171D627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2350"/>
            <a:ext cx="10515600" cy="1016788"/>
          </a:xfrm>
        </p:spPr>
        <p:txBody>
          <a:bodyPr>
            <a:normAutofit/>
          </a:bodyPr>
          <a:lstStyle/>
          <a:p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Harnessing the power of </a:t>
            </a:r>
            <a:r>
              <a:rPr lang="en-US" sz="3200" b="1" kern="10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CluedIn</a:t>
            </a:r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AI</a:t>
            </a:r>
            <a:endParaRPr lang="en-LT" sz="32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665B9E-CA1F-69B7-1304-2D4D90429715}"/>
              </a:ext>
            </a:extLst>
          </p:cNvPr>
          <p:cNvSpPr txBox="1"/>
          <p:nvPr/>
        </p:nvSpPr>
        <p:spPr>
          <a:xfrm>
            <a:off x="838200" y="66919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kern="100">
                <a:solidFill>
                  <a:schemeClr val="bg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Practical use case</a:t>
            </a:r>
            <a:endParaRPr lang="en-LT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6543336-6A2F-3F70-1EFD-7315FEE303B8}"/>
              </a:ext>
            </a:extLst>
          </p:cNvPr>
          <p:cNvSpPr/>
          <p:nvPr/>
        </p:nvSpPr>
        <p:spPr>
          <a:xfrm>
            <a:off x="860961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4CC1571-237C-B7D9-8925-7B0BCF619CE9}"/>
              </a:ext>
            </a:extLst>
          </p:cNvPr>
          <p:cNvSpPr/>
          <p:nvPr/>
        </p:nvSpPr>
        <p:spPr>
          <a:xfrm>
            <a:off x="8899498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2014210-B8BB-45D6-0A7C-FC9D025C40AC}"/>
              </a:ext>
            </a:extLst>
          </p:cNvPr>
          <p:cNvSpPr/>
          <p:nvPr/>
        </p:nvSpPr>
        <p:spPr>
          <a:xfrm>
            <a:off x="3549733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99000">
                <a:schemeClr val="accent3">
                  <a:lumMod val="100000"/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DCFE57-77B5-59A5-6684-B9E369D53412}"/>
              </a:ext>
            </a:extLst>
          </p:cNvPr>
          <p:cNvSpPr txBox="1"/>
          <p:nvPr/>
        </p:nvSpPr>
        <p:spPr>
          <a:xfrm>
            <a:off x="1121128" y="3349645"/>
            <a:ext cx="18217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/>
              <a:t>Map data using 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A0673A-5F33-BD3A-F282-1DB8C13C59BA}"/>
              </a:ext>
            </a:extLst>
          </p:cNvPr>
          <p:cNvSpPr txBox="1"/>
          <p:nvPr/>
        </p:nvSpPr>
        <p:spPr>
          <a:xfrm>
            <a:off x="3767447" y="3349645"/>
            <a:ext cx="20044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>
                    <a:lumMod val="75000"/>
                  </a:schemeClr>
                </a:solidFill>
              </a:rPr>
              <a:t>Flag data quality issues using AI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57235D-BAFD-74C5-D6A2-53F0A5501B52}"/>
              </a:ext>
            </a:extLst>
          </p:cNvPr>
          <p:cNvSpPr txBox="1"/>
          <p:nvPr/>
        </p:nvSpPr>
        <p:spPr>
          <a:xfrm>
            <a:off x="9176589" y="3349645"/>
            <a:ext cx="1922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>
                    <a:lumMod val="75000"/>
                  </a:schemeClr>
                </a:solidFill>
              </a:rPr>
              <a:t>Fix data quality issues using an AI agent</a:t>
            </a:r>
            <a:endParaRPr lang="en-LT" sz="200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Graphic 11" descr="Connected with solid fill">
            <a:extLst>
              <a:ext uri="{FF2B5EF4-FFF2-40B4-BE49-F238E27FC236}">
                <a16:creationId xmlns:a16="http://schemas.microsoft.com/office/drawing/2014/main" id="{9667209A-12DB-3E06-AB8A-3C3B69D3B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r="11490" b="34557"/>
          <a:stretch/>
        </p:blipFill>
        <p:spPr>
          <a:xfrm>
            <a:off x="1712364" y="4791427"/>
            <a:ext cx="1889912" cy="1397374"/>
          </a:xfrm>
          <a:prstGeom prst="rect">
            <a:avLst/>
          </a:prstGeom>
        </p:spPr>
      </p:pic>
      <p:pic>
        <p:nvPicPr>
          <p:cNvPr id="15" name="Graphic 14" descr="Research with solid fill">
            <a:extLst>
              <a:ext uri="{FF2B5EF4-FFF2-40B4-BE49-F238E27FC236}">
                <a16:creationId xmlns:a16="http://schemas.microsoft.com/office/drawing/2014/main" id="{B2B43CB1-552D-930B-B712-3D56491CDB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r="2573" b="22210"/>
          <a:stretch/>
        </p:blipFill>
        <p:spPr>
          <a:xfrm>
            <a:off x="4497799" y="4867979"/>
            <a:ext cx="1654250" cy="1320822"/>
          </a:xfrm>
          <a:prstGeom prst="rect">
            <a:avLst/>
          </a:prstGeom>
        </p:spPr>
      </p:pic>
      <p:pic>
        <p:nvPicPr>
          <p:cNvPr id="16" name="Graphic 15" descr="Statistics with solid fill">
            <a:extLst>
              <a:ext uri="{FF2B5EF4-FFF2-40B4-BE49-F238E27FC236}">
                <a16:creationId xmlns:a16="http://schemas.microsoft.com/office/drawing/2014/main" id="{342A9FFF-69A5-803C-6B61-29B7F97C44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22608"/>
          <a:stretch/>
        </p:blipFill>
        <p:spPr>
          <a:xfrm>
            <a:off x="9736344" y="4964946"/>
            <a:ext cx="1516125" cy="1173357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11A734E-DDB7-4694-2F7C-5340CA1D90C8}"/>
              </a:ext>
            </a:extLst>
          </p:cNvPr>
          <p:cNvSpPr/>
          <p:nvPr/>
        </p:nvSpPr>
        <p:spPr>
          <a:xfrm>
            <a:off x="6210726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>
                  <a:alpha val="2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7425F5-8AC1-7C00-5728-70A3A967D83A}"/>
              </a:ext>
            </a:extLst>
          </p:cNvPr>
          <p:cNvSpPr txBox="1"/>
          <p:nvPr/>
        </p:nvSpPr>
        <p:spPr>
          <a:xfrm>
            <a:off x="6470893" y="3349645"/>
            <a:ext cx="18953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Track data quality trends using tag monitoring</a:t>
            </a:r>
            <a:endParaRPr lang="en-LT" sz="200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7" name="Graphic 16" descr="Badge New with solid fill">
            <a:extLst>
              <a:ext uri="{FF2B5EF4-FFF2-40B4-BE49-F238E27FC236}">
                <a16:creationId xmlns:a16="http://schemas.microsoft.com/office/drawing/2014/main" id="{A4E8331B-E808-FEB4-D702-29258E40F2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2881"/>
          <a:stretch/>
        </p:blipFill>
        <p:spPr>
          <a:xfrm>
            <a:off x="7047572" y="4817482"/>
            <a:ext cx="1516125" cy="1320822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D788AAB9-50DB-4858-4370-3966205D56B6}"/>
              </a:ext>
            </a:extLst>
          </p:cNvPr>
          <p:cNvSpPr/>
          <p:nvPr/>
        </p:nvSpPr>
        <p:spPr>
          <a:xfrm>
            <a:off x="783338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4C200E6-1133-1D51-AD6D-7D412C575051}"/>
              </a:ext>
            </a:extLst>
          </p:cNvPr>
          <p:cNvSpPr/>
          <p:nvPr/>
        </p:nvSpPr>
        <p:spPr>
          <a:xfrm>
            <a:off x="3423745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2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9177992-0886-8878-E21F-A87069719253}"/>
              </a:ext>
            </a:extLst>
          </p:cNvPr>
          <p:cNvSpPr/>
          <p:nvPr/>
        </p:nvSpPr>
        <p:spPr>
          <a:xfrm>
            <a:off x="6093372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B510BD-E6BC-5FE9-7378-8C9A59FC327E}"/>
              </a:ext>
            </a:extLst>
          </p:cNvPr>
          <p:cNvSpPr/>
          <p:nvPr/>
        </p:nvSpPr>
        <p:spPr>
          <a:xfrm>
            <a:off x="8741979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517220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8C68C0-9E67-11E1-DE76-49BF930A9F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E9A37-FF30-41A7-9131-312456DB2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2350"/>
            <a:ext cx="10515600" cy="1016788"/>
          </a:xfrm>
        </p:spPr>
        <p:txBody>
          <a:bodyPr>
            <a:normAutofit/>
          </a:bodyPr>
          <a:lstStyle/>
          <a:p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Harnessing the power of </a:t>
            </a:r>
            <a:r>
              <a:rPr lang="en-US" sz="3200" b="1" kern="10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CluedIn</a:t>
            </a:r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AI</a:t>
            </a:r>
            <a:endParaRPr lang="en-LT" sz="32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874C3C-598D-7E61-0329-AAD35DC82B2F}"/>
              </a:ext>
            </a:extLst>
          </p:cNvPr>
          <p:cNvSpPr txBox="1"/>
          <p:nvPr/>
        </p:nvSpPr>
        <p:spPr>
          <a:xfrm>
            <a:off x="838200" y="66919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kern="100">
                <a:solidFill>
                  <a:schemeClr val="bg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Practical use case</a:t>
            </a:r>
            <a:endParaRPr lang="en-LT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22E2C4D-C990-ACFC-BCD3-34592BB01C00}"/>
              </a:ext>
            </a:extLst>
          </p:cNvPr>
          <p:cNvSpPr/>
          <p:nvPr/>
        </p:nvSpPr>
        <p:spPr>
          <a:xfrm>
            <a:off x="860961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>
                  <a:alpha val="2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A89D038-AEF5-E9F9-EA44-7A88BC45B994}"/>
              </a:ext>
            </a:extLst>
          </p:cNvPr>
          <p:cNvSpPr/>
          <p:nvPr/>
        </p:nvSpPr>
        <p:spPr>
          <a:xfrm>
            <a:off x="3549733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D306D5-B11E-4823-A730-ACB8888BC646}"/>
              </a:ext>
            </a:extLst>
          </p:cNvPr>
          <p:cNvSpPr txBox="1"/>
          <p:nvPr/>
        </p:nvSpPr>
        <p:spPr>
          <a:xfrm>
            <a:off x="1121128" y="3349645"/>
            <a:ext cx="18217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>
                    <a:lumMod val="75000"/>
                  </a:schemeClr>
                </a:solidFill>
              </a:rPr>
              <a:t>Map data using 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5D7A62-C571-474E-FEBA-44D2C106DA99}"/>
              </a:ext>
            </a:extLst>
          </p:cNvPr>
          <p:cNvSpPr txBox="1"/>
          <p:nvPr/>
        </p:nvSpPr>
        <p:spPr>
          <a:xfrm>
            <a:off x="3767447" y="3349645"/>
            <a:ext cx="20044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/>
              <a:t>Flag data quality issues using AI</a:t>
            </a:r>
          </a:p>
        </p:txBody>
      </p:sp>
      <p:pic>
        <p:nvPicPr>
          <p:cNvPr id="12" name="Graphic 11" descr="Connected with solid fill">
            <a:extLst>
              <a:ext uri="{FF2B5EF4-FFF2-40B4-BE49-F238E27FC236}">
                <a16:creationId xmlns:a16="http://schemas.microsoft.com/office/drawing/2014/main" id="{5C08F183-75FB-D413-9EFD-8569A1053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r="11490" b="34557"/>
          <a:stretch/>
        </p:blipFill>
        <p:spPr>
          <a:xfrm>
            <a:off x="1712364" y="4791427"/>
            <a:ext cx="1889912" cy="1397374"/>
          </a:xfrm>
          <a:prstGeom prst="rect">
            <a:avLst/>
          </a:prstGeom>
        </p:spPr>
      </p:pic>
      <p:pic>
        <p:nvPicPr>
          <p:cNvPr id="15" name="Graphic 14" descr="Research with solid fill">
            <a:extLst>
              <a:ext uri="{FF2B5EF4-FFF2-40B4-BE49-F238E27FC236}">
                <a16:creationId xmlns:a16="http://schemas.microsoft.com/office/drawing/2014/main" id="{C7488DEE-6A60-F0D6-2221-3ADB3A9F79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r="2573" b="22210"/>
          <a:stretch/>
        </p:blipFill>
        <p:spPr>
          <a:xfrm>
            <a:off x="4497799" y="4867979"/>
            <a:ext cx="1654250" cy="1320822"/>
          </a:xfrm>
          <a:prstGeom prst="rect">
            <a:avLst/>
          </a:prstGeom>
        </p:spPr>
      </p:pic>
      <p:pic>
        <p:nvPicPr>
          <p:cNvPr id="16" name="Graphic 15" descr="Statistics with solid fill">
            <a:extLst>
              <a:ext uri="{FF2B5EF4-FFF2-40B4-BE49-F238E27FC236}">
                <a16:creationId xmlns:a16="http://schemas.microsoft.com/office/drawing/2014/main" id="{C3AB8D6D-5290-2764-8B89-B389B6056A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22608"/>
          <a:stretch/>
        </p:blipFill>
        <p:spPr>
          <a:xfrm>
            <a:off x="9736344" y="5015444"/>
            <a:ext cx="1516125" cy="1173357"/>
          </a:xfrm>
          <a:prstGeom prst="rect">
            <a:avLst/>
          </a:prstGeom>
        </p:spPr>
      </p:pic>
      <p:pic>
        <p:nvPicPr>
          <p:cNvPr id="17" name="Graphic 16" descr="Badge New with solid fill">
            <a:extLst>
              <a:ext uri="{FF2B5EF4-FFF2-40B4-BE49-F238E27FC236}">
                <a16:creationId xmlns:a16="http://schemas.microsoft.com/office/drawing/2014/main" id="{D826675B-8B13-6D36-2FD9-D633F2D28B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2881"/>
          <a:stretch/>
        </p:blipFill>
        <p:spPr>
          <a:xfrm>
            <a:off x="7047572" y="4867980"/>
            <a:ext cx="1516125" cy="1320822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CB913723-1BFD-15A6-CFC3-E8C3188A6903}"/>
              </a:ext>
            </a:extLst>
          </p:cNvPr>
          <p:cNvSpPr/>
          <p:nvPr/>
        </p:nvSpPr>
        <p:spPr>
          <a:xfrm>
            <a:off x="3423745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66277C4-4555-E346-2184-49F316ACAD73}"/>
              </a:ext>
            </a:extLst>
          </p:cNvPr>
          <p:cNvSpPr/>
          <p:nvPr/>
        </p:nvSpPr>
        <p:spPr>
          <a:xfrm>
            <a:off x="783338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DD8E96A1-2551-A695-7E47-939BA001E7F0}"/>
              </a:ext>
            </a:extLst>
          </p:cNvPr>
          <p:cNvSpPr/>
          <p:nvPr/>
        </p:nvSpPr>
        <p:spPr>
          <a:xfrm>
            <a:off x="8899498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369DB0-9464-0878-A2DD-1C0BB9158FC6}"/>
              </a:ext>
            </a:extLst>
          </p:cNvPr>
          <p:cNvSpPr txBox="1"/>
          <p:nvPr/>
        </p:nvSpPr>
        <p:spPr>
          <a:xfrm>
            <a:off x="9176589" y="3349645"/>
            <a:ext cx="1922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>
                    <a:lumMod val="75000"/>
                  </a:schemeClr>
                </a:solidFill>
              </a:rPr>
              <a:t>Fix data quality issues using an AI agent</a:t>
            </a:r>
            <a:endParaRPr lang="en-LT" sz="200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F76DF82F-D438-7AE4-6587-63939ED38491}"/>
              </a:ext>
            </a:extLst>
          </p:cNvPr>
          <p:cNvSpPr/>
          <p:nvPr/>
        </p:nvSpPr>
        <p:spPr>
          <a:xfrm>
            <a:off x="6210726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>
                  <a:alpha val="2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A73681A-3400-6837-C85B-ED32D979BB7A}"/>
              </a:ext>
            </a:extLst>
          </p:cNvPr>
          <p:cNvSpPr txBox="1"/>
          <p:nvPr/>
        </p:nvSpPr>
        <p:spPr>
          <a:xfrm>
            <a:off x="6470893" y="3349645"/>
            <a:ext cx="18953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Track data quality trends using tag monitoring</a:t>
            </a:r>
            <a:endParaRPr lang="en-LT" sz="200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78DCF16-DE55-4736-D0DF-4600D2BEC4DF}"/>
              </a:ext>
            </a:extLst>
          </p:cNvPr>
          <p:cNvSpPr/>
          <p:nvPr/>
        </p:nvSpPr>
        <p:spPr>
          <a:xfrm>
            <a:off x="6093372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72E60F5-E4A8-4B55-D7D9-EA48B38C0A76}"/>
              </a:ext>
            </a:extLst>
          </p:cNvPr>
          <p:cNvSpPr/>
          <p:nvPr/>
        </p:nvSpPr>
        <p:spPr>
          <a:xfrm>
            <a:off x="8741979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4</a:t>
            </a:r>
          </a:p>
        </p:txBody>
      </p:sp>
      <p:pic>
        <p:nvPicPr>
          <p:cNvPr id="37" name="Graphic 36" descr="Statistics with solid fill">
            <a:extLst>
              <a:ext uri="{FF2B5EF4-FFF2-40B4-BE49-F238E27FC236}">
                <a16:creationId xmlns:a16="http://schemas.microsoft.com/office/drawing/2014/main" id="{A01F4A54-F717-D5E6-F2B9-93426A1231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22608"/>
          <a:stretch/>
        </p:blipFill>
        <p:spPr>
          <a:xfrm>
            <a:off x="9736344" y="4964946"/>
            <a:ext cx="1516125" cy="1173357"/>
          </a:xfrm>
          <a:prstGeom prst="rect">
            <a:avLst/>
          </a:prstGeom>
        </p:spPr>
      </p:pic>
      <p:pic>
        <p:nvPicPr>
          <p:cNvPr id="38" name="Graphic 37" descr="Badge New with solid fill">
            <a:extLst>
              <a:ext uri="{FF2B5EF4-FFF2-40B4-BE49-F238E27FC236}">
                <a16:creationId xmlns:a16="http://schemas.microsoft.com/office/drawing/2014/main" id="{AFFD5CD8-5353-9135-61A5-F5C113C25C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2881"/>
          <a:stretch/>
        </p:blipFill>
        <p:spPr>
          <a:xfrm>
            <a:off x="7047572" y="4817482"/>
            <a:ext cx="1516125" cy="132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979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E8F99B-CC0D-7FE7-5671-81352B5FC4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548B2-9521-DEF7-1858-E0738A704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2350"/>
            <a:ext cx="10515600" cy="1016788"/>
          </a:xfrm>
        </p:spPr>
        <p:txBody>
          <a:bodyPr>
            <a:normAutofit/>
          </a:bodyPr>
          <a:lstStyle/>
          <a:p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Harnessing the power of </a:t>
            </a:r>
            <a:r>
              <a:rPr lang="en-US" sz="3200" b="1" kern="10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CluedIn</a:t>
            </a:r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AI</a:t>
            </a:r>
            <a:endParaRPr lang="en-LT" sz="32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466F1C-4C45-C5B9-D4F0-8D605A550063}"/>
              </a:ext>
            </a:extLst>
          </p:cNvPr>
          <p:cNvSpPr txBox="1"/>
          <p:nvPr/>
        </p:nvSpPr>
        <p:spPr>
          <a:xfrm>
            <a:off x="838200" y="66919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kern="100">
                <a:solidFill>
                  <a:schemeClr val="bg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Practical use case</a:t>
            </a:r>
            <a:endParaRPr lang="en-L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2" name="Graphic 11" descr="Connected with solid fill">
            <a:extLst>
              <a:ext uri="{FF2B5EF4-FFF2-40B4-BE49-F238E27FC236}">
                <a16:creationId xmlns:a16="http://schemas.microsoft.com/office/drawing/2014/main" id="{2FE2B0B4-7E2D-1A4F-DB59-0EE7E4C48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r="11490" b="34557"/>
          <a:stretch/>
        </p:blipFill>
        <p:spPr>
          <a:xfrm>
            <a:off x="1712364" y="4791427"/>
            <a:ext cx="1889912" cy="1397374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0490D6E-7BF2-0257-1907-DDEEEB02476D}"/>
              </a:ext>
            </a:extLst>
          </p:cNvPr>
          <p:cNvSpPr/>
          <p:nvPr/>
        </p:nvSpPr>
        <p:spPr>
          <a:xfrm>
            <a:off x="6210726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8E59B5-83CC-0E69-8700-E7B098FE274B}"/>
              </a:ext>
            </a:extLst>
          </p:cNvPr>
          <p:cNvSpPr txBox="1"/>
          <p:nvPr/>
        </p:nvSpPr>
        <p:spPr>
          <a:xfrm>
            <a:off x="6470893" y="3349645"/>
            <a:ext cx="18953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/>
              <a:t>Track data quality trends using tag monitoring</a:t>
            </a:r>
          </a:p>
          <a:p>
            <a:endParaRPr lang="en-GB" sz="200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3EDE5A6-8A77-2226-8DCE-70951680D078}"/>
              </a:ext>
            </a:extLst>
          </p:cNvPr>
          <p:cNvSpPr/>
          <p:nvPr/>
        </p:nvSpPr>
        <p:spPr>
          <a:xfrm>
            <a:off x="6093372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AA68BCF-BEB8-2F25-1606-5B8F09A90C1D}"/>
              </a:ext>
            </a:extLst>
          </p:cNvPr>
          <p:cNvSpPr/>
          <p:nvPr/>
        </p:nvSpPr>
        <p:spPr>
          <a:xfrm>
            <a:off x="3549733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99000">
                <a:schemeClr val="accent3">
                  <a:lumMod val="100000"/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00324F-44AA-F13F-3287-FC53B080E5B1}"/>
              </a:ext>
            </a:extLst>
          </p:cNvPr>
          <p:cNvSpPr txBox="1"/>
          <p:nvPr/>
        </p:nvSpPr>
        <p:spPr>
          <a:xfrm>
            <a:off x="3767447" y="3349645"/>
            <a:ext cx="20044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>
                    <a:lumMod val="75000"/>
                  </a:schemeClr>
                </a:solidFill>
              </a:rPr>
              <a:t>Flag data quality issues using AI</a:t>
            </a:r>
          </a:p>
        </p:txBody>
      </p:sp>
      <p:pic>
        <p:nvPicPr>
          <p:cNvPr id="23" name="Graphic 22" descr="Research with solid fill">
            <a:extLst>
              <a:ext uri="{FF2B5EF4-FFF2-40B4-BE49-F238E27FC236}">
                <a16:creationId xmlns:a16="http://schemas.microsoft.com/office/drawing/2014/main" id="{7CA5842F-8A6D-C8F3-ECDF-F6F284C5BF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r="2573" b="22210"/>
          <a:stretch/>
        </p:blipFill>
        <p:spPr>
          <a:xfrm>
            <a:off x="4497799" y="4867979"/>
            <a:ext cx="1654250" cy="1320822"/>
          </a:xfrm>
          <a:prstGeom prst="rect">
            <a:avLst/>
          </a:prstGeom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36DE78A-0709-3F82-3712-42DBE347EC66}"/>
              </a:ext>
            </a:extLst>
          </p:cNvPr>
          <p:cNvSpPr/>
          <p:nvPr/>
        </p:nvSpPr>
        <p:spPr>
          <a:xfrm>
            <a:off x="860961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>
                  <a:alpha val="2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8607D1-CF25-8818-1631-1C5F9E8F583B}"/>
              </a:ext>
            </a:extLst>
          </p:cNvPr>
          <p:cNvSpPr txBox="1"/>
          <p:nvPr/>
        </p:nvSpPr>
        <p:spPr>
          <a:xfrm>
            <a:off x="1121128" y="3349645"/>
            <a:ext cx="18217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>
                    <a:lumMod val="75000"/>
                  </a:schemeClr>
                </a:solidFill>
              </a:rPr>
              <a:t>Map data using AI</a:t>
            </a:r>
          </a:p>
        </p:txBody>
      </p:sp>
      <p:pic>
        <p:nvPicPr>
          <p:cNvPr id="26" name="Graphic 25" descr="Connected with solid fill">
            <a:extLst>
              <a:ext uri="{FF2B5EF4-FFF2-40B4-BE49-F238E27FC236}">
                <a16:creationId xmlns:a16="http://schemas.microsoft.com/office/drawing/2014/main" id="{A88BAA1F-294B-ACC5-79A9-92F6F4F09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r="11490" b="34557"/>
          <a:stretch/>
        </p:blipFill>
        <p:spPr>
          <a:xfrm>
            <a:off x="1712364" y="4791427"/>
            <a:ext cx="1889912" cy="1397374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5BABB9D6-10CA-757F-F26F-6FB000C22F4B}"/>
              </a:ext>
            </a:extLst>
          </p:cNvPr>
          <p:cNvSpPr/>
          <p:nvPr/>
        </p:nvSpPr>
        <p:spPr>
          <a:xfrm>
            <a:off x="783338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AF5F5B2-FCFE-80E6-E18E-F74BDE34E926}"/>
              </a:ext>
            </a:extLst>
          </p:cNvPr>
          <p:cNvSpPr/>
          <p:nvPr/>
        </p:nvSpPr>
        <p:spPr>
          <a:xfrm>
            <a:off x="3423745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2 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B1DD0D31-1279-488A-6AA2-DEB0DED449FD}"/>
              </a:ext>
            </a:extLst>
          </p:cNvPr>
          <p:cNvSpPr/>
          <p:nvPr/>
        </p:nvSpPr>
        <p:spPr>
          <a:xfrm>
            <a:off x="8899498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0BC3029-2FAC-AC1D-5373-5453BFED9C83}"/>
              </a:ext>
            </a:extLst>
          </p:cNvPr>
          <p:cNvSpPr txBox="1"/>
          <p:nvPr/>
        </p:nvSpPr>
        <p:spPr>
          <a:xfrm>
            <a:off x="9176589" y="3349645"/>
            <a:ext cx="1922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Fix data quality issues using an AI agent</a:t>
            </a:r>
            <a:endParaRPr lang="en-LT" sz="200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B967BC1-6DE2-1D8C-633F-930F88645057}"/>
              </a:ext>
            </a:extLst>
          </p:cNvPr>
          <p:cNvSpPr/>
          <p:nvPr/>
        </p:nvSpPr>
        <p:spPr>
          <a:xfrm>
            <a:off x="8741979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4</a:t>
            </a:r>
          </a:p>
        </p:txBody>
      </p:sp>
      <p:pic>
        <p:nvPicPr>
          <p:cNvPr id="33" name="Graphic 32" descr="Statistics with solid fill">
            <a:extLst>
              <a:ext uri="{FF2B5EF4-FFF2-40B4-BE49-F238E27FC236}">
                <a16:creationId xmlns:a16="http://schemas.microsoft.com/office/drawing/2014/main" id="{1373C3DF-1CFE-89C0-4E18-9D7B0BECD2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22608"/>
          <a:stretch/>
        </p:blipFill>
        <p:spPr>
          <a:xfrm>
            <a:off x="9736344" y="4964946"/>
            <a:ext cx="1516125" cy="1173357"/>
          </a:xfrm>
          <a:prstGeom prst="rect">
            <a:avLst/>
          </a:prstGeom>
        </p:spPr>
      </p:pic>
      <p:pic>
        <p:nvPicPr>
          <p:cNvPr id="34" name="Graphic 33" descr="Badge New with solid fill">
            <a:extLst>
              <a:ext uri="{FF2B5EF4-FFF2-40B4-BE49-F238E27FC236}">
                <a16:creationId xmlns:a16="http://schemas.microsoft.com/office/drawing/2014/main" id="{B23028B2-BDF3-C1F7-C78D-146F820C7B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2881"/>
          <a:stretch/>
        </p:blipFill>
        <p:spPr>
          <a:xfrm>
            <a:off x="7047572" y="4817482"/>
            <a:ext cx="1516125" cy="132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75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C8AE4-2428-FE36-C9D3-BE1CAE3FC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9AC4123-B4A3-9B6F-2C5F-2D372C78F4EA}"/>
              </a:ext>
            </a:extLst>
          </p:cNvPr>
          <p:cNvSpPr/>
          <p:nvPr/>
        </p:nvSpPr>
        <p:spPr>
          <a:xfrm>
            <a:off x="3549733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99000">
                <a:schemeClr val="accent3">
                  <a:lumMod val="100000"/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0CB990-0846-E071-EFC1-ACD2E2815977}"/>
              </a:ext>
            </a:extLst>
          </p:cNvPr>
          <p:cNvSpPr txBox="1"/>
          <p:nvPr/>
        </p:nvSpPr>
        <p:spPr>
          <a:xfrm>
            <a:off x="3767447" y="3349645"/>
            <a:ext cx="20044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>
                    <a:lumMod val="75000"/>
                  </a:schemeClr>
                </a:solidFill>
              </a:rPr>
              <a:t>Flag data quality issues using AI</a:t>
            </a:r>
          </a:p>
        </p:txBody>
      </p:sp>
      <p:pic>
        <p:nvPicPr>
          <p:cNvPr id="31" name="Graphic 30" descr="Research with solid fill">
            <a:extLst>
              <a:ext uri="{FF2B5EF4-FFF2-40B4-BE49-F238E27FC236}">
                <a16:creationId xmlns:a16="http://schemas.microsoft.com/office/drawing/2014/main" id="{D891512E-F03A-A68D-3DA7-D1B2F37D5F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r="2573" b="22210"/>
          <a:stretch/>
        </p:blipFill>
        <p:spPr>
          <a:xfrm>
            <a:off x="4497799" y="4867979"/>
            <a:ext cx="1654250" cy="13208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6EDA42-EB8B-F015-FC89-F9DEE0DD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2350"/>
            <a:ext cx="10515600" cy="1016788"/>
          </a:xfrm>
        </p:spPr>
        <p:txBody>
          <a:bodyPr>
            <a:normAutofit/>
          </a:bodyPr>
          <a:lstStyle/>
          <a:p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Harnessing the power of </a:t>
            </a:r>
            <a:r>
              <a:rPr lang="en-US" sz="3200" b="1" kern="10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CluedIn</a:t>
            </a:r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AI</a:t>
            </a:r>
            <a:endParaRPr lang="en-LT" sz="32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95D12B-BC77-E456-4239-EDDBF4E8C04E}"/>
              </a:ext>
            </a:extLst>
          </p:cNvPr>
          <p:cNvSpPr txBox="1"/>
          <p:nvPr/>
        </p:nvSpPr>
        <p:spPr>
          <a:xfrm>
            <a:off x="838200" y="66919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kern="100">
                <a:solidFill>
                  <a:schemeClr val="bg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Practical use case</a:t>
            </a:r>
            <a:endParaRPr lang="en-LT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7419872-9951-1CEF-9F77-C92C51569D26}"/>
              </a:ext>
            </a:extLst>
          </p:cNvPr>
          <p:cNvSpPr/>
          <p:nvPr/>
        </p:nvSpPr>
        <p:spPr>
          <a:xfrm>
            <a:off x="8899498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D68EFA-5178-BEBB-11D9-E2263854ADB7}"/>
              </a:ext>
            </a:extLst>
          </p:cNvPr>
          <p:cNvSpPr txBox="1"/>
          <p:nvPr/>
        </p:nvSpPr>
        <p:spPr>
          <a:xfrm>
            <a:off x="9176589" y="3349645"/>
            <a:ext cx="1922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Fix data quality issues using an AI agent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3E26A17-652A-A3AD-987D-A5ACF20079A5}"/>
              </a:ext>
            </a:extLst>
          </p:cNvPr>
          <p:cNvSpPr/>
          <p:nvPr/>
        </p:nvSpPr>
        <p:spPr>
          <a:xfrm>
            <a:off x="3423745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E33F430-72F6-B91F-7BBE-9886622BC3C3}"/>
              </a:ext>
            </a:extLst>
          </p:cNvPr>
          <p:cNvSpPr/>
          <p:nvPr/>
        </p:nvSpPr>
        <p:spPr>
          <a:xfrm>
            <a:off x="8741979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4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BF81034-0B2B-94EB-B7D5-A8EEB63E17A0}"/>
              </a:ext>
            </a:extLst>
          </p:cNvPr>
          <p:cNvSpPr/>
          <p:nvPr/>
        </p:nvSpPr>
        <p:spPr>
          <a:xfrm>
            <a:off x="860961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>
                  <a:alpha val="2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F9663E-3081-258D-0213-8E161EE120CE}"/>
              </a:ext>
            </a:extLst>
          </p:cNvPr>
          <p:cNvSpPr txBox="1"/>
          <p:nvPr/>
        </p:nvSpPr>
        <p:spPr>
          <a:xfrm>
            <a:off x="1121128" y="3349645"/>
            <a:ext cx="18217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>
                    <a:lumMod val="75000"/>
                  </a:schemeClr>
                </a:solidFill>
              </a:rPr>
              <a:t>Map data using AI</a:t>
            </a:r>
          </a:p>
        </p:txBody>
      </p:sp>
      <p:pic>
        <p:nvPicPr>
          <p:cNvPr id="23" name="Graphic 22" descr="Connected with solid fill">
            <a:extLst>
              <a:ext uri="{FF2B5EF4-FFF2-40B4-BE49-F238E27FC236}">
                <a16:creationId xmlns:a16="http://schemas.microsoft.com/office/drawing/2014/main" id="{BF6EEB47-28D2-093F-624A-2B4FEB5576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r="11490" b="34557"/>
          <a:stretch/>
        </p:blipFill>
        <p:spPr>
          <a:xfrm>
            <a:off x="1712364" y="4791427"/>
            <a:ext cx="1889912" cy="1397374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D3CCD704-9E82-A547-8BE0-137589FCCD5C}"/>
              </a:ext>
            </a:extLst>
          </p:cNvPr>
          <p:cNvSpPr/>
          <p:nvPr/>
        </p:nvSpPr>
        <p:spPr>
          <a:xfrm>
            <a:off x="783338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ADDAC9B6-B7F2-B276-CCFE-5D272479BB0A}"/>
              </a:ext>
            </a:extLst>
          </p:cNvPr>
          <p:cNvSpPr/>
          <p:nvPr/>
        </p:nvSpPr>
        <p:spPr>
          <a:xfrm>
            <a:off x="6210726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>
                  <a:alpha val="2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3B9649-1234-2150-1185-F1319CA1E6F4}"/>
              </a:ext>
            </a:extLst>
          </p:cNvPr>
          <p:cNvSpPr txBox="1"/>
          <p:nvPr/>
        </p:nvSpPr>
        <p:spPr>
          <a:xfrm>
            <a:off x="6470893" y="3349645"/>
            <a:ext cx="18953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>
                    <a:lumMod val="75000"/>
                  </a:schemeClr>
                </a:solidFill>
              </a:rPr>
              <a:t>Track data quality trends using tag monitoring</a:t>
            </a:r>
          </a:p>
          <a:p>
            <a:endParaRPr lang="en-GB" sz="20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7BCEDAD-A979-5DBA-FCB6-B751995E9F50}"/>
              </a:ext>
            </a:extLst>
          </p:cNvPr>
          <p:cNvSpPr/>
          <p:nvPr/>
        </p:nvSpPr>
        <p:spPr>
          <a:xfrm>
            <a:off x="6093372" y="2296955"/>
            <a:ext cx="675580" cy="6755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bg1">
                    <a:lumMod val="65000"/>
                  </a:schemeClr>
                </a:solidFill>
              </a:rPr>
              <a:t>3</a:t>
            </a:r>
          </a:p>
        </p:txBody>
      </p:sp>
      <p:pic>
        <p:nvPicPr>
          <p:cNvPr id="32" name="Graphic 31" descr="Statistics with solid fill">
            <a:extLst>
              <a:ext uri="{FF2B5EF4-FFF2-40B4-BE49-F238E27FC236}">
                <a16:creationId xmlns:a16="http://schemas.microsoft.com/office/drawing/2014/main" id="{592040ED-6A8E-BB85-E65D-6184D46D22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22608"/>
          <a:stretch/>
        </p:blipFill>
        <p:spPr>
          <a:xfrm>
            <a:off x="9736344" y="4964946"/>
            <a:ext cx="1516125" cy="1173357"/>
          </a:xfrm>
          <a:prstGeom prst="rect">
            <a:avLst/>
          </a:prstGeom>
        </p:spPr>
      </p:pic>
      <p:pic>
        <p:nvPicPr>
          <p:cNvPr id="33" name="Graphic 32" descr="Badge New with solid fill">
            <a:extLst>
              <a:ext uri="{FF2B5EF4-FFF2-40B4-BE49-F238E27FC236}">
                <a16:creationId xmlns:a16="http://schemas.microsoft.com/office/drawing/2014/main" id="{09CA2F6C-3A4C-314B-6B9C-EAACE8C290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2881"/>
          <a:stretch/>
        </p:blipFill>
        <p:spPr>
          <a:xfrm>
            <a:off x="7047572" y="4817482"/>
            <a:ext cx="1516125" cy="132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807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Man at a park">
            <a:extLst>
              <a:ext uri="{FF2B5EF4-FFF2-40B4-BE49-F238E27FC236}">
                <a16:creationId xmlns:a16="http://schemas.microsoft.com/office/drawing/2014/main" id="{67ECD846-D4CE-A32B-BC9A-7009C9551D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67" r="16667"/>
          <a:stretch/>
        </p:blipFill>
        <p:spPr>
          <a:xfrm>
            <a:off x="10402918" y="2407228"/>
            <a:ext cx="733154" cy="733154"/>
          </a:xfrm>
          <a:prstGeom prst="ellipse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6151BE-59B6-6565-F1FF-FAF070B6F450}"/>
              </a:ext>
            </a:extLst>
          </p:cNvPr>
          <p:cNvCxnSpPr/>
          <p:nvPr/>
        </p:nvCxnSpPr>
        <p:spPr>
          <a:xfrm>
            <a:off x="838200" y="5759702"/>
            <a:ext cx="10277605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16">
            <a:extLst>
              <a:ext uri="{FF2B5EF4-FFF2-40B4-BE49-F238E27FC236}">
                <a16:creationId xmlns:a16="http://schemas.microsoft.com/office/drawing/2014/main" id="{D0EDB4B6-9AF3-4C65-B453-85FD5369A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9987101" y="493491"/>
            <a:ext cx="1215974" cy="3879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A2289C-0EF0-2D50-1035-2221999B5F96}"/>
              </a:ext>
            </a:extLst>
          </p:cNvPr>
          <p:cNvSpPr txBox="1"/>
          <p:nvPr/>
        </p:nvSpPr>
        <p:spPr>
          <a:xfrm>
            <a:off x="838200" y="6079169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>
                <a:solidFill>
                  <a:schemeClr val="bg1">
                    <a:lumMod val="50000"/>
                  </a:schemeClr>
                </a:solidFill>
              </a:rPr>
              <a:t>Send a message…</a:t>
            </a:r>
          </a:p>
        </p:txBody>
      </p:sp>
      <p:pic>
        <p:nvPicPr>
          <p:cNvPr id="12" name="Graphic 11" descr="Send with solid fill">
            <a:extLst>
              <a:ext uri="{FF2B5EF4-FFF2-40B4-BE49-F238E27FC236}">
                <a16:creationId xmlns:a16="http://schemas.microsoft.com/office/drawing/2014/main" id="{047A2A6D-D8C5-23F7-695F-F506E8FE12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37912" y="5974889"/>
            <a:ext cx="577893" cy="577893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19EC798-9E55-751C-032E-9A2B6B86D4F5}"/>
              </a:ext>
            </a:extLst>
          </p:cNvPr>
          <p:cNvGrpSpPr/>
          <p:nvPr/>
        </p:nvGrpSpPr>
        <p:grpSpPr>
          <a:xfrm>
            <a:off x="2019044" y="1544036"/>
            <a:ext cx="2865938" cy="898786"/>
            <a:chOff x="2019044" y="1224585"/>
            <a:chExt cx="2865938" cy="898786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15D42A7-5E14-2CF0-D451-44BA1CF559A2}"/>
                </a:ext>
              </a:extLst>
            </p:cNvPr>
            <p:cNvSpPr/>
            <p:nvPr/>
          </p:nvSpPr>
          <p:spPr>
            <a:xfrm>
              <a:off x="2019044" y="1224585"/>
              <a:ext cx="2865938" cy="89878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264184" dist="120866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70550E6-9203-D20A-3E69-6E4148A95AFA}"/>
                </a:ext>
              </a:extLst>
            </p:cNvPr>
            <p:cNvSpPr/>
            <p:nvPr/>
          </p:nvSpPr>
          <p:spPr>
            <a:xfrm>
              <a:off x="2019044" y="1224585"/>
              <a:ext cx="270024" cy="285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31E553B2-9D5D-4657-397D-D9CA01309949}"/>
              </a:ext>
            </a:extLst>
          </p:cNvPr>
          <p:cNvSpPr/>
          <p:nvPr/>
        </p:nvSpPr>
        <p:spPr>
          <a:xfrm>
            <a:off x="1210360" y="1200910"/>
            <a:ext cx="699608" cy="69960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CF7BB1-D832-A36A-196A-7BAB1C7FACCE}"/>
              </a:ext>
            </a:extLst>
          </p:cNvPr>
          <p:cNvSpPr txBox="1"/>
          <p:nvPr/>
        </p:nvSpPr>
        <p:spPr>
          <a:xfrm>
            <a:off x="2154056" y="1804199"/>
            <a:ext cx="263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/>
              <a:t>Hi, how can I help you?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94F8E4A-A46D-A985-C865-DA7D1A24DDA3}"/>
              </a:ext>
            </a:extLst>
          </p:cNvPr>
          <p:cNvGrpSpPr/>
          <p:nvPr/>
        </p:nvGrpSpPr>
        <p:grpSpPr>
          <a:xfrm flipH="1">
            <a:off x="3518702" y="2785948"/>
            <a:ext cx="6766761" cy="2053274"/>
            <a:chOff x="2019044" y="1224585"/>
            <a:chExt cx="5269095" cy="898786"/>
          </a:xfrm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B9B92134-9FB0-B8FD-35C3-68974CC4D8A8}"/>
                </a:ext>
              </a:extLst>
            </p:cNvPr>
            <p:cNvSpPr/>
            <p:nvPr/>
          </p:nvSpPr>
          <p:spPr>
            <a:xfrm>
              <a:off x="2019045" y="1224585"/>
              <a:ext cx="5269094" cy="898786"/>
            </a:xfrm>
            <a:prstGeom prst="roundRect">
              <a:avLst>
                <a:gd name="adj" fmla="val 6213"/>
              </a:avLst>
            </a:prstGeom>
            <a:solidFill>
              <a:schemeClr val="bg2"/>
            </a:solidFill>
            <a:ln>
              <a:noFill/>
            </a:ln>
            <a:effectLst>
              <a:outerShdw blurRad="264184" dist="120866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E16F6BD-BB3A-0F86-DCC2-801251D6E0EF}"/>
                </a:ext>
              </a:extLst>
            </p:cNvPr>
            <p:cNvSpPr/>
            <p:nvPr/>
          </p:nvSpPr>
          <p:spPr>
            <a:xfrm>
              <a:off x="2019044" y="1224585"/>
              <a:ext cx="270024" cy="2850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801178F-5DE0-8C1A-1BCC-2FF3804531FD}"/>
              </a:ext>
            </a:extLst>
          </p:cNvPr>
          <p:cNvSpPr txBox="1"/>
          <p:nvPr/>
        </p:nvSpPr>
        <p:spPr>
          <a:xfrm>
            <a:off x="3905398" y="3097580"/>
            <a:ext cx="5646595" cy="1350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GB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Create a golden record rule that applies to all golden records from the /Client business domain.</a:t>
            </a:r>
            <a:endParaRPr lang="en-LT" sz="1800" kern="10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GB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rule should tag records and include 3 actions.</a:t>
            </a:r>
            <a:endParaRPr lang="en-LT" sz="1800" kern="10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Name the rule “Client data validation”.</a:t>
            </a:r>
            <a:endParaRPr lang="en-LT" sz="1800" kern="10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phic 2" descr="A blue and green square with a black background&#10;&#10;AI-generated content may be incorrect.">
            <a:extLst>
              <a:ext uri="{FF2B5EF4-FFF2-40B4-BE49-F238E27FC236}">
                <a16:creationId xmlns:a16="http://schemas.microsoft.com/office/drawing/2014/main" id="{6A73C92F-0C11-6DAE-7249-AB6002B6682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3061" b="3061"/>
          <a:stretch/>
        </p:blipFill>
        <p:spPr>
          <a:xfrm>
            <a:off x="1312385" y="1332900"/>
            <a:ext cx="461502" cy="43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84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D55E6-4856-9C8D-318E-632AA41BA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2350"/>
            <a:ext cx="10515600" cy="1016788"/>
          </a:xfrm>
        </p:spPr>
        <p:txBody>
          <a:bodyPr>
            <a:normAutofit/>
          </a:bodyPr>
          <a:lstStyle/>
          <a:p>
            <a:r>
              <a:rPr lang="en-GB" sz="3200" b="1"/>
              <a:t>Major features in this release</a:t>
            </a:r>
            <a:endParaRPr lang="en-LT" sz="32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049F30-6107-9A1D-270A-D73F2CF8D80B}"/>
              </a:ext>
            </a:extLst>
          </p:cNvPr>
          <p:cNvSpPr txBox="1"/>
          <p:nvPr/>
        </p:nvSpPr>
        <p:spPr>
          <a:xfrm>
            <a:off x="838199" y="669198"/>
            <a:ext cx="3267075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800" b="1" kern="100" err="1">
                <a:solidFill>
                  <a:schemeClr val="bg2">
                    <a:lumMod val="50000"/>
                  </a:schemeClr>
                </a:solidFill>
                <a:effectLst/>
                <a:latin typeface="Aptos"/>
                <a:ea typeface="Aptos" panose="020B0004020202020204" pitchFamily="34" charset="0"/>
                <a:cs typeface="Arial"/>
              </a:rPr>
              <a:t>CluedIn</a:t>
            </a:r>
            <a:r>
              <a:rPr lang="en-GB" sz="1800" b="1" kern="100">
                <a:solidFill>
                  <a:schemeClr val="bg2">
                    <a:lumMod val="50000"/>
                  </a:schemeClr>
                </a:solidFill>
                <a:effectLst/>
                <a:latin typeface="Aptos"/>
                <a:ea typeface="Aptos" panose="020B0004020202020204" pitchFamily="34" charset="0"/>
                <a:cs typeface="Arial"/>
              </a:rPr>
              <a:t> release </a:t>
            </a:r>
            <a:r>
              <a:rPr lang="en-GB" b="1" kern="100">
                <a:solidFill>
                  <a:schemeClr val="bg2">
                    <a:lumMod val="50000"/>
                  </a:schemeClr>
                </a:solidFill>
                <a:latin typeface="Aptos"/>
                <a:ea typeface="Aptos" panose="020B0004020202020204" pitchFamily="34" charset="0"/>
                <a:cs typeface="Arial"/>
              </a:rPr>
              <a:t>2025.09</a:t>
            </a:r>
            <a:endParaRPr lang="en-LT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E8A74E3-4BCD-57BE-4526-76ADD6AA7551}"/>
              </a:ext>
            </a:extLst>
          </p:cNvPr>
          <p:cNvSpPr/>
          <p:nvPr/>
        </p:nvSpPr>
        <p:spPr>
          <a:xfrm>
            <a:off x="860961" y="2241432"/>
            <a:ext cx="3048000" cy="3762704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DAC0F9D-79EE-18AB-2151-B67C1F043D8C}"/>
              </a:ext>
            </a:extLst>
          </p:cNvPr>
          <p:cNvSpPr/>
          <p:nvPr/>
        </p:nvSpPr>
        <p:spPr>
          <a:xfrm>
            <a:off x="4483294" y="2241432"/>
            <a:ext cx="3048000" cy="3762704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7497E42-2C36-2795-44BD-45A332264253}"/>
              </a:ext>
            </a:extLst>
          </p:cNvPr>
          <p:cNvSpPr/>
          <p:nvPr/>
        </p:nvSpPr>
        <p:spPr>
          <a:xfrm>
            <a:off x="8125781" y="2241432"/>
            <a:ext cx="3048000" cy="3762704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66D9D6-675B-61DF-AD27-EA5708CD0931}"/>
              </a:ext>
            </a:extLst>
          </p:cNvPr>
          <p:cNvSpPr txBox="1"/>
          <p:nvPr/>
        </p:nvSpPr>
        <p:spPr>
          <a:xfrm>
            <a:off x="1123299" y="4479095"/>
            <a:ext cx="2331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Let the AI do the work for you: fix data quality issues, find duplicates, and more</a:t>
            </a:r>
            <a:endParaRPr lang="en-GB" sz="2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D7F927-7DA7-8B31-4092-F19C90CC7ECD}"/>
              </a:ext>
            </a:extLst>
          </p:cNvPr>
          <p:cNvSpPr txBox="1"/>
          <p:nvPr/>
        </p:nvSpPr>
        <p:spPr>
          <a:xfrm>
            <a:off x="8299412" y="3845515"/>
            <a:ext cx="2533402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400" b="1">
                <a:solidFill>
                  <a:srgbClr val="000000"/>
                </a:solidFill>
                <a:ea typeface="+mn-lt"/>
                <a:cs typeface="+mn-lt"/>
              </a:rPr>
              <a:t>Relations Explorer 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CAF509-7C7E-C9A2-9B46-705F34158EF7}"/>
              </a:ext>
            </a:extLst>
          </p:cNvPr>
          <p:cNvSpPr txBox="1"/>
          <p:nvPr/>
        </p:nvSpPr>
        <p:spPr>
          <a:xfrm>
            <a:off x="4710005" y="3845515"/>
            <a:ext cx="249381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GB" sz="2400" b="1"/>
              <a:t>Tag Monitoring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A906F027-8C1C-78DB-6691-694D7D78C3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34094" y="2663042"/>
            <a:ext cx="914400" cy="9144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C184C27-3722-32F3-BAE5-D2226F3905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343495" y="2602952"/>
            <a:ext cx="900269" cy="900269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D6AE128B-E03C-759C-1233-8F2D28D231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4760386" y="2672224"/>
            <a:ext cx="830997" cy="8309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25E5D0-AE91-2167-2404-52EC4CF1CEE4}"/>
              </a:ext>
            </a:extLst>
          </p:cNvPr>
          <p:cNvSpPr txBox="1"/>
          <p:nvPr/>
        </p:nvSpPr>
        <p:spPr>
          <a:xfrm>
            <a:off x="1123298" y="3845515"/>
            <a:ext cx="2125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/>
              <a:t>AI agents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115DCB-5A6F-1DD2-4B3A-3C31FA8946ED}"/>
              </a:ext>
            </a:extLst>
          </p:cNvPr>
          <p:cNvSpPr txBox="1"/>
          <p:nvPr/>
        </p:nvSpPr>
        <p:spPr>
          <a:xfrm>
            <a:off x="8299412" y="4680501"/>
            <a:ext cx="2736542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>
                <a:solidFill>
                  <a:srgbClr val="000000"/>
                </a:solidFill>
                <a:ea typeface="+mn-lt"/>
                <a:cs typeface="+mn-lt"/>
              </a:rPr>
              <a:t>Explore interconnections between golden records with clarity and ease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44CE88-0CD7-6D16-66AE-5744AD23B96D}"/>
              </a:ext>
            </a:extLst>
          </p:cNvPr>
          <p:cNvSpPr txBox="1"/>
          <p:nvPr/>
        </p:nvSpPr>
        <p:spPr>
          <a:xfrm>
            <a:off x="4710005" y="4538282"/>
            <a:ext cx="2493818" cy="92333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GB"/>
              <a:t>Monitor all the automation with </a:t>
            </a:r>
            <a:br>
              <a:rPr lang="en-GB"/>
            </a:br>
            <a:r>
              <a:rPr lang="en-GB"/>
              <a:t>the new tag metrics</a:t>
            </a:r>
          </a:p>
        </p:txBody>
      </p:sp>
    </p:spTree>
    <p:extLst>
      <p:ext uri="{BB962C8B-B14F-4D97-AF65-F5344CB8AC3E}">
        <p14:creationId xmlns:p14="http://schemas.microsoft.com/office/powerpoint/2010/main" val="3581446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EEE1D-A36E-BE43-7AC8-58254A6F7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116C572-C293-9E97-4DC1-597C8A13E6BB}"/>
              </a:ext>
            </a:extLst>
          </p:cNvPr>
          <p:cNvCxnSpPr/>
          <p:nvPr/>
        </p:nvCxnSpPr>
        <p:spPr>
          <a:xfrm>
            <a:off x="838200" y="5759702"/>
            <a:ext cx="10277605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A0364A6-886C-5CAE-7063-6E89961840C3}"/>
              </a:ext>
            </a:extLst>
          </p:cNvPr>
          <p:cNvSpPr txBox="1"/>
          <p:nvPr/>
        </p:nvSpPr>
        <p:spPr>
          <a:xfrm>
            <a:off x="838200" y="6079169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>
                <a:solidFill>
                  <a:schemeClr val="bg1">
                    <a:lumMod val="50000"/>
                  </a:schemeClr>
                </a:solidFill>
              </a:rPr>
              <a:t>Send a message…</a:t>
            </a:r>
          </a:p>
        </p:txBody>
      </p:sp>
      <p:pic>
        <p:nvPicPr>
          <p:cNvPr id="12" name="Graphic 11" descr="Send with solid fill">
            <a:extLst>
              <a:ext uri="{FF2B5EF4-FFF2-40B4-BE49-F238E27FC236}">
                <a16:creationId xmlns:a16="http://schemas.microsoft.com/office/drawing/2014/main" id="{534F9EDA-7482-6735-0B65-79589C909E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37912" y="5974889"/>
            <a:ext cx="577893" cy="57789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73B0E1B-502D-FD88-7D8B-C443F981BBA5}"/>
              </a:ext>
            </a:extLst>
          </p:cNvPr>
          <p:cNvGrpSpPr/>
          <p:nvPr/>
        </p:nvGrpSpPr>
        <p:grpSpPr>
          <a:xfrm flipH="1">
            <a:off x="838200" y="1747438"/>
            <a:ext cx="9426996" cy="3692797"/>
            <a:chOff x="2019044" y="1224585"/>
            <a:chExt cx="5007722" cy="952966"/>
          </a:xfrm>
        </p:grpSpPr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D46B1331-8C25-5DF8-005A-056ADA6F149A}"/>
                </a:ext>
              </a:extLst>
            </p:cNvPr>
            <p:cNvSpPr/>
            <p:nvPr/>
          </p:nvSpPr>
          <p:spPr>
            <a:xfrm>
              <a:off x="2019045" y="1224585"/>
              <a:ext cx="5007721" cy="952966"/>
            </a:xfrm>
            <a:prstGeom prst="roundRect">
              <a:avLst>
                <a:gd name="adj" fmla="val 6213"/>
              </a:avLst>
            </a:prstGeom>
            <a:solidFill>
              <a:schemeClr val="bg2"/>
            </a:solidFill>
            <a:ln>
              <a:noFill/>
            </a:ln>
            <a:effectLst>
              <a:outerShdw blurRad="264184" dist="120866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EFBD327-6C43-1E97-B6A4-74E4BF300128}"/>
                </a:ext>
              </a:extLst>
            </p:cNvPr>
            <p:cNvSpPr/>
            <p:nvPr/>
          </p:nvSpPr>
          <p:spPr>
            <a:xfrm>
              <a:off x="2019044" y="1224585"/>
              <a:ext cx="270024" cy="2850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8192199-9A4F-9538-08BE-34C0D3353788}"/>
              </a:ext>
            </a:extLst>
          </p:cNvPr>
          <p:cNvSpPr txBox="1"/>
          <p:nvPr/>
        </p:nvSpPr>
        <p:spPr>
          <a:xfrm>
            <a:off x="1266825" y="2059071"/>
            <a:ext cx="8534142" cy="3148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Action 1 – called “Tag invalid email”. The action checks if </a:t>
            </a:r>
            <a:r>
              <a:rPr lang="en-GB" kern="100" err="1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client.email</a:t>
            </a:r>
            <a:r>
              <a:rPr lang="en-GB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is missing or does not match the common email format. If yes, the action tags the matching records with the “invalid-validation-email” tag.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Action 2 – called “Tag invalid phone”. The action checks if </a:t>
            </a:r>
            <a:r>
              <a:rPr lang="en-GB" sz="1800" kern="100" err="1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client.phone</a:t>
            </a:r>
            <a:r>
              <a:rPr lang="en-GB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is missing or does not match the international phone number format. If yes, the actions tags the matching records with the “invalid-validation-phone” tag.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8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Action 3 – called “Tag invalid credit limit”. The action checks if </a:t>
            </a:r>
            <a:r>
              <a:rPr lang="en-GB" sz="1800" err="1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client.leadStatus</a:t>
            </a:r>
            <a:r>
              <a:rPr lang="en-GB" sz="18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is “New” and </a:t>
            </a:r>
            <a:r>
              <a:rPr lang="en-GB" sz="1800" err="1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client.creditLimit</a:t>
            </a:r>
            <a:r>
              <a:rPr lang="en-GB" sz="18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is bigger than zero. If yes, the action tags matching records with the “invalid-business-logic-credit-limit-mismatch” tag.</a:t>
            </a:r>
            <a:endParaRPr lang="en-LT" sz="1800" kern="10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Man at a park">
            <a:extLst>
              <a:ext uri="{FF2B5EF4-FFF2-40B4-BE49-F238E27FC236}">
                <a16:creationId xmlns:a16="http://schemas.microsoft.com/office/drawing/2014/main" id="{7391CEA8-D301-447D-16B0-48C4D13B81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67" r="16667"/>
          <a:stretch/>
        </p:blipFill>
        <p:spPr>
          <a:xfrm>
            <a:off x="10382651" y="1322421"/>
            <a:ext cx="733154" cy="733154"/>
          </a:xfrm>
          <a:prstGeom prst="ellipse">
            <a:avLst/>
          </a:prstGeom>
        </p:spPr>
      </p:pic>
      <p:pic>
        <p:nvPicPr>
          <p:cNvPr id="25" name="Picture 16">
            <a:extLst>
              <a:ext uri="{FF2B5EF4-FFF2-40B4-BE49-F238E27FC236}">
                <a16:creationId xmlns:a16="http://schemas.microsoft.com/office/drawing/2014/main" id="{72F748BA-7C44-9B46-A4BF-B5DB3D813C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987101" y="493491"/>
            <a:ext cx="1215974" cy="38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046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AB7497-4BC3-D81A-AC91-C2B512DF5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565B5-E36C-C366-FA32-98AA25ACF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294"/>
            <a:ext cx="10515600" cy="1016788"/>
          </a:xfrm>
        </p:spPr>
        <p:txBody>
          <a:bodyPr>
            <a:normAutofit/>
          </a:bodyPr>
          <a:lstStyle/>
          <a:p>
            <a:r>
              <a:rPr lang="en-GB" sz="3200" b="1"/>
              <a:t>Tags</a:t>
            </a:r>
            <a:endParaRPr lang="en-LT" sz="3200" b="1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162C8C8-3C20-A3F2-623C-5A097326C738}"/>
              </a:ext>
            </a:extLst>
          </p:cNvPr>
          <p:cNvSpPr/>
          <p:nvPr/>
        </p:nvSpPr>
        <p:spPr>
          <a:xfrm>
            <a:off x="5949387" y="2241432"/>
            <a:ext cx="5108519" cy="3762704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07D1BC-18AA-F1B3-08B0-7ED7F066A74E}"/>
              </a:ext>
            </a:extLst>
          </p:cNvPr>
          <p:cNvSpPr/>
          <p:nvPr/>
        </p:nvSpPr>
        <p:spPr>
          <a:xfrm>
            <a:off x="838200" y="2241432"/>
            <a:ext cx="4865450" cy="3762704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C1AEA2-10EF-9EB2-DEAD-1BB9D2C73394}"/>
              </a:ext>
            </a:extLst>
          </p:cNvPr>
          <p:cNvSpPr txBox="1"/>
          <p:nvPr/>
        </p:nvSpPr>
        <p:spPr>
          <a:xfrm>
            <a:off x="1217959" y="4582700"/>
            <a:ext cx="3747580" cy="920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  <a:spcAft>
                <a:spcPts val="800"/>
              </a:spcAft>
            </a:pPr>
            <a:r>
              <a:rPr lang="en-US" sz="2400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Apply tags using data part and golden record rules</a:t>
            </a:r>
            <a:endParaRPr lang="en-LT" sz="2400" kern="10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4ED80A-21CF-52B5-EB5E-DB1674517F0B}"/>
              </a:ext>
            </a:extLst>
          </p:cNvPr>
          <p:cNvSpPr txBox="1"/>
          <p:nvPr/>
        </p:nvSpPr>
        <p:spPr>
          <a:xfrm>
            <a:off x="6314213" y="4442950"/>
            <a:ext cx="45418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Monitor tag usage over time, gain insight into tag trends and underlying data quality issues</a:t>
            </a:r>
            <a:r>
              <a:rPr lang="en-LT" sz="240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GB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Graphic 14" descr="Research with solid fill">
            <a:extLst>
              <a:ext uri="{FF2B5EF4-FFF2-40B4-BE49-F238E27FC236}">
                <a16:creationId xmlns:a16="http://schemas.microsoft.com/office/drawing/2014/main" id="{B5DF4D28-CF7F-AB0D-C106-81902B030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314215" y="2672224"/>
            <a:ext cx="830997" cy="8309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CC08852-6DF3-9F2B-6491-7E13CE96E02E}"/>
              </a:ext>
            </a:extLst>
          </p:cNvPr>
          <p:cNvSpPr txBox="1"/>
          <p:nvPr/>
        </p:nvSpPr>
        <p:spPr>
          <a:xfrm>
            <a:off x="838200" y="1258361"/>
            <a:ext cx="5891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 key mechanism for labeling, finding, and tracking golden records with invalid data or other quality issues</a:t>
            </a:r>
            <a:r>
              <a:rPr lang="en-LT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LT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Graphic 13" descr="Clipboard Mixed with solid fill">
            <a:extLst>
              <a:ext uri="{FF2B5EF4-FFF2-40B4-BE49-F238E27FC236}">
                <a16:creationId xmlns:a16="http://schemas.microsoft.com/office/drawing/2014/main" id="{B98DDE18-1FAA-ED74-049E-C5C335E27D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17959" y="260148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516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E183C-392C-B829-CE9E-7B5C50AF4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91E60-6018-D309-1F94-5F1CA9087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2350"/>
            <a:ext cx="10515600" cy="1016788"/>
          </a:xfrm>
        </p:spPr>
        <p:txBody>
          <a:bodyPr>
            <a:normAutofit/>
          </a:bodyPr>
          <a:lstStyle/>
          <a:p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Harnessing the power of </a:t>
            </a:r>
            <a:r>
              <a:rPr lang="en-US" sz="3200" b="1" kern="10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CluedIn</a:t>
            </a:r>
            <a:r>
              <a:rPr lang="en-US" sz="3200" b="1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AI</a:t>
            </a:r>
            <a:endParaRPr lang="en-LT" sz="32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BDD059-CFB8-8A62-D3E7-D756F696DEAC}"/>
              </a:ext>
            </a:extLst>
          </p:cNvPr>
          <p:cNvSpPr txBox="1"/>
          <p:nvPr/>
        </p:nvSpPr>
        <p:spPr>
          <a:xfrm>
            <a:off x="838200" y="66919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kern="100">
                <a:solidFill>
                  <a:schemeClr val="bg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Practical use case</a:t>
            </a:r>
            <a:endParaRPr lang="en-LT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D8C4E5A-E12D-2F09-207A-A44329D083EA}"/>
              </a:ext>
            </a:extLst>
          </p:cNvPr>
          <p:cNvSpPr/>
          <p:nvPr/>
        </p:nvSpPr>
        <p:spPr>
          <a:xfrm>
            <a:off x="860961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AD80679-F25D-018D-87A8-C2AC4E89CEFB}"/>
              </a:ext>
            </a:extLst>
          </p:cNvPr>
          <p:cNvSpPr/>
          <p:nvPr/>
        </p:nvSpPr>
        <p:spPr>
          <a:xfrm>
            <a:off x="8899498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CDA67DF-1DF3-AE6D-5308-46BAC51D914E}"/>
              </a:ext>
            </a:extLst>
          </p:cNvPr>
          <p:cNvSpPr/>
          <p:nvPr/>
        </p:nvSpPr>
        <p:spPr>
          <a:xfrm>
            <a:off x="3549733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551AD7-AFA4-2594-CEEE-651DD861050A}"/>
              </a:ext>
            </a:extLst>
          </p:cNvPr>
          <p:cNvSpPr txBox="1"/>
          <p:nvPr/>
        </p:nvSpPr>
        <p:spPr>
          <a:xfrm>
            <a:off x="1121128" y="3349645"/>
            <a:ext cx="18217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/>
              <a:t>Map data using 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1D80A6-BE39-CD87-94E3-C43B4D5B5DE9}"/>
              </a:ext>
            </a:extLst>
          </p:cNvPr>
          <p:cNvSpPr txBox="1"/>
          <p:nvPr/>
        </p:nvSpPr>
        <p:spPr>
          <a:xfrm>
            <a:off x="3767447" y="3349645"/>
            <a:ext cx="20044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/>
              <a:t>Flag data quality issues using AI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265571-33A2-BA11-964D-310FE1A4683D}"/>
              </a:ext>
            </a:extLst>
          </p:cNvPr>
          <p:cNvSpPr txBox="1"/>
          <p:nvPr/>
        </p:nvSpPr>
        <p:spPr>
          <a:xfrm>
            <a:off x="9176589" y="3349645"/>
            <a:ext cx="1922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/>
              <a:t>Fix data quality issues using an AI agent</a:t>
            </a:r>
            <a:endParaRPr lang="uk-UA" sz="2000"/>
          </a:p>
        </p:txBody>
      </p:sp>
      <p:pic>
        <p:nvPicPr>
          <p:cNvPr id="12" name="Graphic 11" descr="Connected with solid fill">
            <a:extLst>
              <a:ext uri="{FF2B5EF4-FFF2-40B4-BE49-F238E27FC236}">
                <a16:creationId xmlns:a16="http://schemas.microsoft.com/office/drawing/2014/main" id="{16E927DD-4EA5-A34B-5874-22A6ECA3A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r="11490" b="34557"/>
          <a:stretch/>
        </p:blipFill>
        <p:spPr>
          <a:xfrm>
            <a:off x="1712364" y="4791427"/>
            <a:ext cx="1889912" cy="1397374"/>
          </a:xfrm>
          <a:prstGeom prst="rect">
            <a:avLst/>
          </a:prstGeom>
        </p:spPr>
      </p:pic>
      <p:pic>
        <p:nvPicPr>
          <p:cNvPr id="15" name="Graphic 14" descr="Research with solid fill">
            <a:extLst>
              <a:ext uri="{FF2B5EF4-FFF2-40B4-BE49-F238E27FC236}">
                <a16:creationId xmlns:a16="http://schemas.microsoft.com/office/drawing/2014/main" id="{085DCB24-14C7-8B3D-6ED7-3B7F83AFCB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r="2573" b="22210"/>
          <a:stretch/>
        </p:blipFill>
        <p:spPr>
          <a:xfrm>
            <a:off x="4497799" y="4867979"/>
            <a:ext cx="1654250" cy="1320822"/>
          </a:xfrm>
          <a:prstGeom prst="rect">
            <a:avLst/>
          </a:prstGeom>
        </p:spPr>
      </p:pic>
      <p:pic>
        <p:nvPicPr>
          <p:cNvPr id="16" name="Graphic 15" descr="Statistics with solid fill">
            <a:extLst>
              <a:ext uri="{FF2B5EF4-FFF2-40B4-BE49-F238E27FC236}">
                <a16:creationId xmlns:a16="http://schemas.microsoft.com/office/drawing/2014/main" id="{AD9520A2-2282-5A9F-B95C-AB2B13CDBA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22608"/>
          <a:stretch/>
        </p:blipFill>
        <p:spPr>
          <a:xfrm>
            <a:off x="9736344" y="5015444"/>
            <a:ext cx="1516125" cy="1173357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C0C9168-66B4-6B32-9E5D-439552B3D907}"/>
              </a:ext>
            </a:extLst>
          </p:cNvPr>
          <p:cNvSpPr/>
          <p:nvPr/>
        </p:nvSpPr>
        <p:spPr>
          <a:xfrm>
            <a:off x="6210726" y="2426097"/>
            <a:ext cx="2415639" cy="347807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BCB30B-1BAA-D263-104F-2CB68FEC1DEB}"/>
              </a:ext>
            </a:extLst>
          </p:cNvPr>
          <p:cNvSpPr txBox="1"/>
          <p:nvPr/>
        </p:nvSpPr>
        <p:spPr>
          <a:xfrm>
            <a:off x="6470893" y="3349645"/>
            <a:ext cx="18953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/>
              <a:t>Track data quality trends using tag monitoring</a:t>
            </a:r>
          </a:p>
          <a:p>
            <a:endParaRPr lang="en-GB" sz="2000"/>
          </a:p>
        </p:txBody>
      </p:sp>
      <p:pic>
        <p:nvPicPr>
          <p:cNvPr id="17" name="Graphic 16" descr="Badge New with solid fill">
            <a:extLst>
              <a:ext uri="{FF2B5EF4-FFF2-40B4-BE49-F238E27FC236}">
                <a16:creationId xmlns:a16="http://schemas.microsoft.com/office/drawing/2014/main" id="{6F920096-CA8A-36DF-902A-6F4C8641A3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2881"/>
          <a:stretch/>
        </p:blipFill>
        <p:spPr>
          <a:xfrm>
            <a:off x="7047572" y="4867980"/>
            <a:ext cx="1516125" cy="1320822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CC89CAB4-982A-6E79-7081-C641B6368BC8}"/>
              </a:ext>
            </a:extLst>
          </p:cNvPr>
          <p:cNvSpPr/>
          <p:nvPr/>
        </p:nvSpPr>
        <p:spPr>
          <a:xfrm>
            <a:off x="783338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9E4D1C5-220B-21F6-4389-BA099E09F785}"/>
              </a:ext>
            </a:extLst>
          </p:cNvPr>
          <p:cNvSpPr/>
          <p:nvPr/>
        </p:nvSpPr>
        <p:spPr>
          <a:xfrm>
            <a:off x="3423745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DB74579-3A2B-5452-79FE-AFAD8EB705D0}"/>
              </a:ext>
            </a:extLst>
          </p:cNvPr>
          <p:cNvSpPr/>
          <p:nvPr/>
        </p:nvSpPr>
        <p:spPr>
          <a:xfrm>
            <a:off x="6093372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9042F10-811F-4B72-DC88-44182AEEB3BD}"/>
              </a:ext>
            </a:extLst>
          </p:cNvPr>
          <p:cNvSpPr/>
          <p:nvPr/>
        </p:nvSpPr>
        <p:spPr>
          <a:xfrm>
            <a:off x="8741979" y="2296955"/>
            <a:ext cx="675580" cy="675580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2800" b="1">
                <a:solidFill>
                  <a:schemeClr val="tx1">
                    <a:lumMod val="50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74152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01DC9B-0F0E-56B5-4225-560549792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11363-DE84-5331-A55A-ED1046746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2386"/>
            <a:ext cx="10515600" cy="1016788"/>
          </a:xfrm>
        </p:spPr>
        <p:txBody>
          <a:bodyPr>
            <a:normAutofit/>
          </a:bodyPr>
          <a:lstStyle/>
          <a:p>
            <a:r>
              <a:rPr lang="en-GB" sz="3200" b="1"/>
              <a:t>Summary</a:t>
            </a:r>
            <a:endParaRPr lang="en-LT" sz="3200" b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2A836F-58DB-85DB-B047-EE5E1547683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23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4FDF4C0-D7B5-576E-95E7-0C0F00F12363}"/>
              </a:ext>
            </a:extLst>
          </p:cNvPr>
          <p:cNvSpPr/>
          <p:nvPr/>
        </p:nvSpPr>
        <p:spPr>
          <a:xfrm>
            <a:off x="929595" y="2573320"/>
            <a:ext cx="3336578" cy="3251083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5468B4A-E104-3344-314A-F224513B2849}"/>
              </a:ext>
            </a:extLst>
          </p:cNvPr>
          <p:cNvSpPr/>
          <p:nvPr/>
        </p:nvSpPr>
        <p:spPr>
          <a:xfrm>
            <a:off x="8045777" y="2571375"/>
            <a:ext cx="3427619" cy="3236792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1A206D-A0BE-2598-14A3-4B36134C3160}"/>
              </a:ext>
            </a:extLst>
          </p:cNvPr>
          <p:cNvSpPr txBox="1"/>
          <p:nvPr/>
        </p:nvSpPr>
        <p:spPr>
          <a:xfrm>
            <a:off x="8260660" y="3953224"/>
            <a:ext cx="31663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GB" sz="1600" b="0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smarter way to explore connected data, with flexible multi-level navigation, advanced filtering options, and complete visibility into every record and relation</a:t>
            </a:r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A166EF-A22B-AA9A-25B2-6CCD0F0D0F2D}"/>
              </a:ext>
            </a:extLst>
          </p:cNvPr>
          <p:cNvSpPr txBox="1"/>
          <p:nvPr/>
        </p:nvSpPr>
        <p:spPr>
          <a:xfrm>
            <a:off x="838200" y="1394508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/>
              <a:t>What this release unlocks:</a:t>
            </a:r>
            <a:endParaRPr lang="en-LT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852C71F-A4F4-15A3-C507-E409CEE80A2D}"/>
              </a:ext>
            </a:extLst>
          </p:cNvPr>
          <p:cNvSpPr/>
          <p:nvPr/>
        </p:nvSpPr>
        <p:spPr>
          <a:xfrm>
            <a:off x="4449658" y="2571375"/>
            <a:ext cx="3427619" cy="3253029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99000">
                <a:schemeClr val="accent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2069F3C6-C1B9-B0F9-BB67-5EA686FD61F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35737" y="6343603"/>
            <a:ext cx="744415" cy="2375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61B584-AE5D-8FFB-DE5E-056C460452AD}"/>
              </a:ext>
            </a:extLst>
          </p:cNvPr>
          <p:cNvSpPr txBox="1"/>
          <p:nvPr/>
        </p:nvSpPr>
        <p:spPr>
          <a:xfrm>
            <a:off x="4664541" y="3439196"/>
            <a:ext cx="3166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GB" b="1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Smarter Tagging</a:t>
            </a:r>
            <a:endParaRPr lang="en-GB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3AED18-3064-DEA4-BD2F-03BE36A9E20C}"/>
              </a:ext>
            </a:extLst>
          </p:cNvPr>
          <p:cNvSpPr txBox="1"/>
          <p:nvPr/>
        </p:nvSpPr>
        <p:spPr>
          <a:xfrm>
            <a:off x="8264494" y="3439196"/>
            <a:ext cx="3166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>
                <a:solidFill>
                  <a:srgbClr val="000000"/>
                </a:solidFill>
                <a:ea typeface="+mn-lt"/>
                <a:cs typeface="+mn-lt"/>
              </a:rPr>
              <a:t>Relations Explorer </a:t>
            </a:r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95B4D2-E65E-4787-7F4E-C3879095C5F5}"/>
              </a:ext>
            </a:extLst>
          </p:cNvPr>
          <p:cNvSpPr txBox="1"/>
          <p:nvPr/>
        </p:nvSpPr>
        <p:spPr>
          <a:xfrm>
            <a:off x="4664541" y="3953224"/>
            <a:ext cx="31663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GB" sz="1600" b="0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Powerful tagging workflows that label, track, and explain data quality issues with full rule integration—enhanced with AI to handle the fixes automatically and at scale</a:t>
            </a:r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4F32A5-D7BD-97A5-05D6-ED052E784F6E}"/>
              </a:ext>
            </a:extLst>
          </p:cNvPr>
          <p:cNvSpPr txBox="1"/>
          <p:nvPr/>
        </p:nvSpPr>
        <p:spPr>
          <a:xfrm>
            <a:off x="1113080" y="3439196"/>
            <a:ext cx="3166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GB" b="1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AI Agents</a:t>
            </a:r>
            <a:endParaRPr lang="en-GB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83C404E-DA2A-8584-C323-511F219BF343}"/>
              </a:ext>
            </a:extLst>
          </p:cNvPr>
          <p:cNvSpPr txBox="1"/>
          <p:nvPr/>
        </p:nvSpPr>
        <p:spPr>
          <a:xfrm>
            <a:off x="1113080" y="3953224"/>
            <a:ext cx="30517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GB" sz="1600" b="0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Autonomous configurable agents that keep your data clean, enriched, and flowing 24/7 with traceability, auditability, and user-controlled oversight at every step</a:t>
            </a:r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794305-6DF9-4E31-E020-582D735E5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679" y="2066348"/>
            <a:ext cx="1126735" cy="1126735"/>
          </a:xfrm>
          <a:prstGeom prst="rect">
            <a:avLst/>
          </a:prstGeom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370DCB-7C5C-1804-FB59-968F2FCF05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9534" y="2804395"/>
            <a:ext cx="898897" cy="89889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59566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3F9933-D8D7-93A8-E375-E29D429C3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DA027ED7-E9D5-1A2C-F72C-09470F78418E}"/>
              </a:ext>
            </a:extLst>
          </p:cNvPr>
          <p:cNvSpPr/>
          <p:nvPr/>
        </p:nvSpPr>
        <p:spPr>
          <a:xfrm>
            <a:off x="3848735" y="2174697"/>
            <a:ext cx="1288529" cy="1254303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8A6EAF8D-4EAB-D0BF-CAD4-08188F78115C}"/>
              </a:ext>
            </a:extLst>
          </p:cNvPr>
          <p:cNvSpPr/>
          <p:nvPr/>
        </p:nvSpPr>
        <p:spPr>
          <a:xfrm>
            <a:off x="2762182" y="4601744"/>
            <a:ext cx="947468" cy="922301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57318C1-E882-5650-9EDE-AD7468C8D177}"/>
              </a:ext>
            </a:extLst>
          </p:cNvPr>
          <p:cNvSpPr/>
          <p:nvPr/>
        </p:nvSpPr>
        <p:spPr>
          <a:xfrm>
            <a:off x="746816" y="2992678"/>
            <a:ext cx="896456" cy="872644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25" name="Picture 16">
            <a:extLst>
              <a:ext uri="{FF2B5EF4-FFF2-40B4-BE49-F238E27FC236}">
                <a16:creationId xmlns:a16="http://schemas.microsoft.com/office/drawing/2014/main" id="{4D534AA8-BDDF-2D9E-52A5-F65AF16DCD0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46816" y="6091906"/>
            <a:ext cx="744415" cy="237503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418FC2E-8009-DA3B-939A-FCB456D1DEC6}"/>
              </a:ext>
            </a:extLst>
          </p:cNvPr>
          <p:cNvSpPr/>
          <p:nvPr/>
        </p:nvSpPr>
        <p:spPr>
          <a:xfrm>
            <a:off x="9915514" y="3811869"/>
            <a:ext cx="947468" cy="922301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T" sz="6400">
                <a:solidFill>
                  <a:srgbClr val="2EF2A2"/>
                </a:solidFill>
              </a:rPr>
              <a:t>+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9E5D03A-73AF-C5BA-3C96-91ADC58F96D2}"/>
              </a:ext>
            </a:extLst>
          </p:cNvPr>
          <p:cNvSpPr/>
          <p:nvPr/>
        </p:nvSpPr>
        <p:spPr>
          <a:xfrm>
            <a:off x="8291961" y="1355528"/>
            <a:ext cx="925308" cy="900729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743BF63-5755-7883-1BA3-59885362A705}"/>
              </a:ext>
            </a:extLst>
          </p:cNvPr>
          <p:cNvSpPr/>
          <p:nvPr/>
        </p:nvSpPr>
        <p:spPr>
          <a:xfrm>
            <a:off x="2404154" y="745863"/>
            <a:ext cx="925308" cy="900729"/>
          </a:xfrm>
          <a:prstGeom prst="roundRect">
            <a:avLst>
              <a:gd name="adj" fmla="val 5977"/>
            </a:avLst>
          </a:prstGeom>
          <a:noFill/>
          <a:ln w="19050">
            <a:solidFill>
              <a:srgbClr val="2EF2A2"/>
            </a:solidFill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99871B9-5FD8-53C6-7593-CAEF9A841CFB}"/>
              </a:ext>
            </a:extLst>
          </p:cNvPr>
          <p:cNvSpPr/>
          <p:nvPr/>
        </p:nvSpPr>
        <p:spPr>
          <a:xfrm>
            <a:off x="3585038" y="5169605"/>
            <a:ext cx="947468" cy="922301"/>
          </a:xfrm>
          <a:prstGeom prst="roundRect">
            <a:avLst>
              <a:gd name="adj" fmla="val 5977"/>
            </a:avLst>
          </a:prstGeom>
          <a:noFill/>
          <a:ln w="19050">
            <a:solidFill>
              <a:srgbClr val="2EF2A2"/>
            </a:solidFill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F741AE9-0597-9B35-D18D-447EC8EC1FC9}"/>
              </a:ext>
            </a:extLst>
          </p:cNvPr>
          <p:cNvSpPr/>
          <p:nvPr/>
        </p:nvSpPr>
        <p:spPr>
          <a:xfrm>
            <a:off x="11353800" y="2916667"/>
            <a:ext cx="947468" cy="922301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77987B2C-85A7-D612-27F7-FD2D276EA99D}"/>
              </a:ext>
            </a:extLst>
          </p:cNvPr>
          <p:cNvSpPr/>
          <p:nvPr/>
        </p:nvSpPr>
        <p:spPr>
          <a:xfrm>
            <a:off x="7222490" y="5360363"/>
            <a:ext cx="947468" cy="922301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2364E4BB-44F7-B112-10F0-E2A9F95C3E7F}"/>
              </a:ext>
            </a:extLst>
          </p:cNvPr>
          <p:cNvSpPr/>
          <p:nvPr/>
        </p:nvSpPr>
        <p:spPr>
          <a:xfrm>
            <a:off x="-239222" y="-58075"/>
            <a:ext cx="1288529" cy="1254303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B39BBAA-654E-1421-A8E6-032C5E9E90F5}"/>
              </a:ext>
            </a:extLst>
          </p:cNvPr>
          <p:cNvSpPr/>
          <p:nvPr/>
        </p:nvSpPr>
        <p:spPr>
          <a:xfrm>
            <a:off x="3209925" y="2947526"/>
            <a:ext cx="5753100" cy="9223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A3BC36-7FC4-26A6-7C62-5582DB6E9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4731" y="3119202"/>
            <a:ext cx="6242538" cy="619595"/>
          </a:xfrm>
        </p:spPr>
        <p:txBody>
          <a:bodyPr>
            <a:normAutofit fontScale="90000"/>
          </a:bodyPr>
          <a:lstStyle/>
          <a:p>
            <a:pPr algn="ctr"/>
            <a:r>
              <a:rPr lang="en-GB" sz="5400" b="1">
                <a:solidFill>
                  <a:schemeClr val="tx1"/>
                </a:solidFill>
              </a:rPr>
              <a:t>One more thing…</a:t>
            </a:r>
            <a:endParaRPr lang="en-LT" sz="5400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573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A0E7D1-C95F-6809-7CD9-B13EBAB61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E4FEC69-2A73-867E-D77F-CCDE96903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" r="60863" b="13552"/>
          <a:stretch>
            <a:fillRect/>
          </a:stretch>
        </p:blipFill>
        <p:spPr>
          <a:xfrm>
            <a:off x="5859652" y="1920133"/>
            <a:ext cx="4752783" cy="4940725"/>
          </a:xfrm>
          <a:prstGeom prst="rect">
            <a:avLst/>
          </a:prstGeom>
        </p:spPr>
      </p:pic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964369DA-34AF-C7F2-A77E-47ECFFE6890A}"/>
              </a:ext>
            </a:extLst>
          </p:cNvPr>
          <p:cNvSpPr/>
          <p:nvPr/>
        </p:nvSpPr>
        <p:spPr>
          <a:xfrm>
            <a:off x="912737" y="3218537"/>
            <a:ext cx="3196919" cy="1397243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84E21B62-2A9B-B8F0-D19F-9BC9E3B52B27}"/>
              </a:ext>
            </a:extLst>
          </p:cNvPr>
          <p:cNvSpPr/>
          <p:nvPr/>
        </p:nvSpPr>
        <p:spPr>
          <a:xfrm>
            <a:off x="4204856" y="3218537"/>
            <a:ext cx="2441817" cy="2831097"/>
          </a:xfrm>
          <a:prstGeom prst="roundRect">
            <a:avLst>
              <a:gd name="adj" fmla="val 416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C94D9CCB-5E09-9CB0-D4E2-8B0BBAE08AFC}"/>
              </a:ext>
            </a:extLst>
          </p:cNvPr>
          <p:cNvSpPr/>
          <p:nvPr/>
        </p:nvSpPr>
        <p:spPr>
          <a:xfrm>
            <a:off x="912737" y="4710514"/>
            <a:ext cx="3196919" cy="1339120"/>
          </a:xfrm>
          <a:prstGeom prst="roundRect">
            <a:avLst>
              <a:gd name="adj" fmla="val 4163"/>
            </a:avLst>
          </a:prstGeom>
          <a:gradFill flip="none" rotWithShape="1">
            <a:gsLst>
              <a:gs pos="0">
                <a:schemeClr val="accent3"/>
              </a:gs>
              <a:gs pos="48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3F7DA-D4EB-AA5B-77F0-C254200F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25</a:t>
            </a:fld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70DA8C7-C2D6-2A54-8FEA-02880B4625B9}"/>
              </a:ext>
            </a:extLst>
          </p:cNvPr>
          <p:cNvSpPr txBox="1"/>
          <p:nvPr/>
        </p:nvSpPr>
        <p:spPr>
          <a:xfrm>
            <a:off x="1082486" y="3771596"/>
            <a:ext cx="28886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Most frequently used modules are pinned to the top for quick access to your main workflows</a:t>
            </a:r>
            <a:endParaRPr lang="en-LT" sz="1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449044-96A7-A39F-4758-56C4957A61E8}"/>
              </a:ext>
            </a:extLst>
          </p:cNvPr>
          <p:cNvSpPr txBox="1"/>
          <p:nvPr/>
        </p:nvSpPr>
        <p:spPr>
          <a:xfrm>
            <a:off x="4361859" y="3869732"/>
            <a:ext cx="213435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Empty modules feature onboarding videos, which are always accessible in the documentation portal</a:t>
            </a:r>
            <a:endParaRPr lang="en-LT" sz="140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677CBB-8EB5-1FC1-E080-DC16A3FA6225}"/>
              </a:ext>
            </a:extLst>
          </p:cNvPr>
          <p:cNvSpPr txBox="1"/>
          <p:nvPr/>
        </p:nvSpPr>
        <p:spPr>
          <a:xfrm>
            <a:off x="1082487" y="5150449"/>
            <a:ext cx="26689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Each menu item includes a submenu for instant navigation to the exact page you need</a:t>
            </a:r>
            <a:endParaRPr lang="en-LT" sz="1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89D8478-B26E-CB78-9024-577062629CEF}"/>
              </a:ext>
            </a:extLst>
          </p:cNvPr>
          <p:cNvSpPr txBox="1"/>
          <p:nvPr/>
        </p:nvSpPr>
        <p:spPr>
          <a:xfrm>
            <a:off x="1082486" y="3365966"/>
            <a:ext cx="18955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Key modules first</a:t>
            </a:r>
            <a:endParaRPr lang="en-LT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48A26CA-7A62-9969-EFF0-E7A318487DFA}"/>
              </a:ext>
            </a:extLst>
          </p:cNvPr>
          <p:cNvSpPr txBox="1"/>
          <p:nvPr/>
        </p:nvSpPr>
        <p:spPr>
          <a:xfrm>
            <a:off x="4361858" y="3464102"/>
            <a:ext cx="244181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Built-in onboarding</a:t>
            </a:r>
            <a:endParaRPr lang="en-LT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3FFF3BE-FDA9-48CC-F5E9-A20597669E08}"/>
              </a:ext>
            </a:extLst>
          </p:cNvPr>
          <p:cNvSpPr txBox="1"/>
          <p:nvPr/>
        </p:nvSpPr>
        <p:spPr>
          <a:xfrm>
            <a:off x="1082486" y="4809931"/>
            <a:ext cx="270640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Smart submenus</a:t>
            </a:r>
            <a:endParaRPr lang="en-LT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A6E45B-4EF0-2B0C-01BD-1E8FDC8DE191}"/>
              </a:ext>
            </a:extLst>
          </p:cNvPr>
          <p:cNvSpPr txBox="1"/>
          <p:nvPr/>
        </p:nvSpPr>
        <p:spPr>
          <a:xfrm>
            <a:off x="1180038" y="1816124"/>
            <a:ext cx="40762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600"/>
              <a:t>Faster access, easier onboarding, and smoother workflows—all in one place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48844F-AC42-23EE-AFBB-CA987525AD85}"/>
              </a:ext>
            </a:extLst>
          </p:cNvPr>
          <p:cNvSpPr txBox="1"/>
          <p:nvPr/>
        </p:nvSpPr>
        <p:spPr>
          <a:xfrm>
            <a:off x="1180038" y="796480"/>
            <a:ext cx="6078012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 b="1"/>
              <a:t>Upgraded Navigation Menu</a:t>
            </a:r>
            <a:endParaRPr lang="en-US" sz="3200">
              <a:cs typeface="Arial"/>
            </a:endParaRPr>
          </a:p>
        </p:txBody>
      </p:sp>
      <p:pic>
        <p:nvPicPr>
          <p:cNvPr id="2" name="Picture 16">
            <a:extLst>
              <a:ext uri="{FF2B5EF4-FFF2-40B4-BE49-F238E27FC236}">
                <a16:creationId xmlns:a16="http://schemas.microsoft.com/office/drawing/2014/main" id="{644DF884-C186-4A91-1D86-44293BC2BFC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935737" y="6343603"/>
            <a:ext cx="744415" cy="237503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DB72CC-7EFE-764B-2136-D9C486EC11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6" r="71632" b="22291"/>
          <a:stretch>
            <a:fillRect/>
          </a:stretch>
        </p:blipFill>
        <p:spPr>
          <a:xfrm>
            <a:off x="8740703" y="2399763"/>
            <a:ext cx="3453424" cy="446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0591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686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F611A92-7CCF-C373-64FD-E89D822439A7}"/>
              </a:ext>
            </a:extLst>
          </p:cNvPr>
          <p:cNvGrpSpPr/>
          <p:nvPr/>
        </p:nvGrpSpPr>
        <p:grpSpPr>
          <a:xfrm>
            <a:off x="1479825" y="861639"/>
            <a:ext cx="2337346" cy="670259"/>
            <a:chOff x="853105" y="805496"/>
            <a:chExt cx="5709706" cy="163732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97D7DCB-1ACF-8E18-4EBB-82B0A046A266}"/>
                </a:ext>
              </a:extLst>
            </p:cNvPr>
            <p:cNvGrpSpPr/>
            <p:nvPr/>
          </p:nvGrpSpPr>
          <p:grpSpPr>
            <a:xfrm>
              <a:off x="2019044" y="1544036"/>
              <a:ext cx="4543767" cy="898786"/>
              <a:chOff x="2019044" y="1224585"/>
              <a:chExt cx="4543767" cy="898786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350DFB79-2DE0-A071-CFDA-5EA9C1AC8772}"/>
                  </a:ext>
                </a:extLst>
              </p:cNvPr>
              <p:cNvSpPr/>
              <p:nvPr/>
            </p:nvSpPr>
            <p:spPr>
              <a:xfrm>
                <a:off x="2019044" y="1224585"/>
                <a:ext cx="4543767" cy="89878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64184" dist="120866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105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95CF440-8A54-2907-897C-FE9306C072B4}"/>
                  </a:ext>
                </a:extLst>
              </p:cNvPr>
              <p:cNvSpPr/>
              <p:nvPr/>
            </p:nvSpPr>
            <p:spPr>
              <a:xfrm>
                <a:off x="2019044" y="1224585"/>
                <a:ext cx="270024" cy="2850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105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ACC2B9C-16CA-D8E0-F8F8-923E97B5D6B5}"/>
                </a:ext>
              </a:extLst>
            </p:cNvPr>
            <p:cNvGrpSpPr/>
            <p:nvPr/>
          </p:nvGrpSpPr>
          <p:grpSpPr>
            <a:xfrm>
              <a:off x="853105" y="805496"/>
              <a:ext cx="1023642" cy="1023637"/>
              <a:chOff x="853105" y="353079"/>
              <a:chExt cx="1023642" cy="1023637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F318EE23-41CA-FFC5-5083-E4258D0BD339}"/>
                  </a:ext>
                </a:extLst>
              </p:cNvPr>
              <p:cNvSpPr/>
              <p:nvPr/>
            </p:nvSpPr>
            <p:spPr>
              <a:xfrm>
                <a:off x="853105" y="353079"/>
                <a:ext cx="1023642" cy="1023637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1050"/>
              </a:p>
            </p:txBody>
          </p:sp>
          <p:pic>
            <p:nvPicPr>
              <p:cNvPr id="10" name="Graphic 9">
                <a:extLst>
                  <a:ext uri="{FF2B5EF4-FFF2-40B4-BE49-F238E27FC236}">
                    <a16:creationId xmlns:a16="http://schemas.microsoft.com/office/drawing/2014/main" id="{6DB21AA8-AAFA-163C-FB91-8FE71EE0580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3061" b="3061"/>
              <a:stretch/>
            </p:blipFill>
            <p:spPr>
              <a:xfrm>
                <a:off x="1047319" y="556334"/>
                <a:ext cx="627537" cy="589115"/>
              </a:xfrm>
              <a:prstGeom prst="rect">
                <a:avLst/>
              </a:prstGeom>
            </p:spPr>
          </p:pic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6C8D13-35C1-D8D2-A1F9-344FD345E7D4}"/>
                </a:ext>
              </a:extLst>
            </p:cNvPr>
            <p:cNvSpPr txBox="1"/>
            <p:nvPr/>
          </p:nvSpPr>
          <p:spPr>
            <a:xfrm>
              <a:off x="2335640" y="1660362"/>
              <a:ext cx="3666193" cy="5813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LT" sz="1100"/>
                <a:t>Hi, how can I help you?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EE744B8-CCA4-4151-41A6-225791FDD3E9}"/>
              </a:ext>
            </a:extLst>
          </p:cNvPr>
          <p:cNvSpPr txBox="1"/>
          <p:nvPr/>
        </p:nvSpPr>
        <p:spPr>
          <a:xfrm>
            <a:off x="3817171" y="4705858"/>
            <a:ext cx="4557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>
                <a:solidFill>
                  <a:schemeClr val="bg1">
                    <a:lumMod val="95000"/>
                  </a:schemeClr>
                </a:solidFill>
              </a:rPr>
              <a:t>Mapping, fixing, and governing data is now</a:t>
            </a:r>
          </a:p>
          <a:p>
            <a:pPr algn="ctr"/>
            <a:r>
              <a:rPr lang="en-GB">
                <a:solidFill>
                  <a:schemeClr val="bg1">
                    <a:lumMod val="95000"/>
                  </a:schemeClr>
                </a:solidFill>
              </a:rPr>
              <a:t>as simple as asking — 24/7, in real time</a:t>
            </a:r>
            <a:endParaRPr lang="en-LT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E8D3F57-A107-7FD8-431E-DA3554E28172}"/>
              </a:ext>
            </a:extLst>
          </p:cNvPr>
          <p:cNvSpPr/>
          <p:nvPr/>
        </p:nvSpPr>
        <p:spPr>
          <a:xfrm>
            <a:off x="746816" y="2992678"/>
            <a:ext cx="896456" cy="872644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BBB2897-A589-3E27-0C71-BA77136E170C}"/>
              </a:ext>
            </a:extLst>
          </p:cNvPr>
          <p:cNvSpPr/>
          <p:nvPr/>
        </p:nvSpPr>
        <p:spPr>
          <a:xfrm>
            <a:off x="3209925" y="3666906"/>
            <a:ext cx="5753100" cy="750623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497B8-6F06-07E6-3255-C860C937C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4731" y="1663969"/>
            <a:ext cx="6242538" cy="2002937"/>
          </a:xfrm>
        </p:spPr>
        <p:txBody>
          <a:bodyPr>
            <a:normAutofit/>
          </a:bodyPr>
          <a:lstStyle/>
          <a:p>
            <a:pPr algn="ctr"/>
            <a:r>
              <a:rPr lang="en-GB" sz="5400" b="1">
                <a:solidFill>
                  <a:schemeClr val="bg1"/>
                </a:solidFill>
              </a:rPr>
              <a:t>Agentic Data Management with</a:t>
            </a:r>
            <a:endParaRPr lang="en-LT" sz="5400" b="1">
              <a:solidFill>
                <a:schemeClr val="tx1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3959FDA-6C7A-A651-02F0-BA43BBC85B6A}"/>
              </a:ext>
            </a:extLst>
          </p:cNvPr>
          <p:cNvSpPr txBox="1">
            <a:spLocks/>
          </p:cNvSpPr>
          <p:nvPr/>
        </p:nvSpPr>
        <p:spPr>
          <a:xfrm>
            <a:off x="2974731" y="3771198"/>
            <a:ext cx="6242538" cy="646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5400" b="1"/>
              <a:t>AI Agents and Copilot</a:t>
            </a:r>
            <a:endParaRPr lang="en-LT" sz="5400" b="1"/>
          </a:p>
        </p:txBody>
      </p:sp>
      <p:pic>
        <p:nvPicPr>
          <p:cNvPr id="17" name="Picture 16" descr="A black and white logo&#10;&#10;AI-generated content may be incorrect.">
            <a:extLst>
              <a:ext uri="{FF2B5EF4-FFF2-40B4-BE49-F238E27FC236}">
                <a16:creationId xmlns:a16="http://schemas.microsoft.com/office/drawing/2014/main" id="{6AAB064E-6438-B2C5-AE3E-FAD2D272F4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80766" y="3014722"/>
            <a:ext cx="828556" cy="828556"/>
          </a:xfrm>
          <a:prstGeom prst="rect">
            <a:avLst/>
          </a:prstGeom>
        </p:spPr>
      </p:pic>
      <p:pic>
        <p:nvPicPr>
          <p:cNvPr id="21" name="Picture 16">
            <a:extLst>
              <a:ext uri="{FF2B5EF4-FFF2-40B4-BE49-F238E27FC236}">
                <a16:creationId xmlns:a16="http://schemas.microsoft.com/office/drawing/2014/main" id="{693D51C8-EBAB-9761-8DD4-E6B428FD06B6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735410" y="6091906"/>
            <a:ext cx="744415" cy="23750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23B2B6B-371F-59CC-80A5-12210F435A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77658" y="2460642"/>
            <a:ext cx="1206264" cy="12062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197E8DF-A052-E581-0F65-A77301AE34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31215" y="4389845"/>
            <a:ext cx="962344" cy="96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299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F2EBE21-EAB2-8248-EEE3-46B52E6EE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8306" y="1662641"/>
            <a:ext cx="6363694" cy="5195359"/>
          </a:xfrm>
          <a:prstGeom prst="rect">
            <a:avLst/>
          </a:prstGeom>
        </p:spPr>
      </p:pic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3F481D3E-1247-A3CC-087E-8E6AB2ED0856}"/>
              </a:ext>
            </a:extLst>
          </p:cNvPr>
          <p:cNvSpPr/>
          <p:nvPr/>
        </p:nvSpPr>
        <p:spPr>
          <a:xfrm>
            <a:off x="912737" y="3218537"/>
            <a:ext cx="3196919" cy="1397243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A43CCBB6-3F32-7FA4-3672-C1686D205A47}"/>
              </a:ext>
            </a:extLst>
          </p:cNvPr>
          <p:cNvSpPr/>
          <p:nvPr/>
        </p:nvSpPr>
        <p:spPr>
          <a:xfrm>
            <a:off x="4204856" y="3218537"/>
            <a:ext cx="2845158" cy="1397243"/>
          </a:xfrm>
          <a:prstGeom prst="roundRect">
            <a:avLst>
              <a:gd name="adj" fmla="val 416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98D2CB42-B05D-AF14-AABB-4BD6E613B2F1}"/>
              </a:ext>
            </a:extLst>
          </p:cNvPr>
          <p:cNvSpPr/>
          <p:nvPr/>
        </p:nvSpPr>
        <p:spPr>
          <a:xfrm>
            <a:off x="912737" y="4710514"/>
            <a:ext cx="3196919" cy="1339120"/>
          </a:xfrm>
          <a:prstGeom prst="roundRect">
            <a:avLst>
              <a:gd name="adj" fmla="val 4163"/>
            </a:avLst>
          </a:prstGeom>
          <a:gradFill flip="none" rotWithShape="1">
            <a:gsLst>
              <a:gs pos="0">
                <a:schemeClr val="accent3"/>
              </a:gs>
              <a:gs pos="48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EDD0615C-D67C-A5C0-2060-2314C1F0EF61}"/>
              </a:ext>
            </a:extLst>
          </p:cNvPr>
          <p:cNvSpPr/>
          <p:nvPr/>
        </p:nvSpPr>
        <p:spPr>
          <a:xfrm>
            <a:off x="4204856" y="4710514"/>
            <a:ext cx="2839062" cy="1339120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567231-D312-D9D4-187F-EEE5ABDE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4</a:t>
            </a:fld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621499D-AEB5-7CF5-CE2D-9CA9FFCF31F6}"/>
              </a:ext>
            </a:extLst>
          </p:cNvPr>
          <p:cNvSpPr txBox="1"/>
          <p:nvPr/>
        </p:nvSpPr>
        <p:spPr>
          <a:xfrm>
            <a:off x="1082486" y="3869732"/>
            <a:ext cx="2513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Free your team from repetitive tasks</a:t>
            </a:r>
            <a:endParaRPr lang="en-LT" sz="140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9FF626-99D0-9B51-70C1-880E818CAA64}"/>
              </a:ext>
            </a:extLst>
          </p:cNvPr>
          <p:cNvSpPr txBox="1"/>
          <p:nvPr/>
        </p:nvSpPr>
        <p:spPr>
          <a:xfrm>
            <a:off x="4361858" y="3869732"/>
            <a:ext cx="2783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Continuous cleanup and enrichment, 24/7</a:t>
            </a:r>
            <a:endParaRPr lang="en-LT" sz="140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88E435-14A4-545D-D842-ECB75F28DFF0}"/>
              </a:ext>
            </a:extLst>
          </p:cNvPr>
          <p:cNvSpPr txBox="1"/>
          <p:nvPr/>
        </p:nvSpPr>
        <p:spPr>
          <a:xfrm>
            <a:off x="4373182" y="5346722"/>
            <a:ext cx="2363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You stay in charge, with full transparency</a:t>
            </a:r>
            <a:endParaRPr lang="en-LT" sz="140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4EEB64-9B26-A606-A24B-6C280E4285A4}"/>
              </a:ext>
            </a:extLst>
          </p:cNvPr>
          <p:cNvSpPr txBox="1"/>
          <p:nvPr/>
        </p:nvSpPr>
        <p:spPr>
          <a:xfrm>
            <a:off x="1082487" y="5346722"/>
            <a:ext cx="2513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Agents surface insights before you ask</a:t>
            </a:r>
            <a:endParaRPr lang="en-LT" sz="140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0FC2FB-B1D5-3072-9B8C-EB186A8A8A9F}"/>
              </a:ext>
            </a:extLst>
          </p:cNvPr>
          <p:cNvSpPr txBox="1"/>
          <p:nvPr/>
        </p:nvSpPr>
        <p:spPr>
          <a:xfrm>
            <a:off x="1082486" y="3464102"/>
            <a:ext cx="198790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Boost efficiency</a:t>
            </a:r>
            <a:r>
              <a:rPr lang="en-LT" sz="160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LT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BCA175-0E85-2B94-F94B-23F89F2D4019}"/>
              </a:ext>
            </a:extLst>
          </p:cNvPr>
          <p:cNvSpPr txBox="1"/>
          <p:nvPr/>
        </p:nvSpPr>
        <p:spPr>
          <a:xfrm>
            <a:off x="4361858" y="3464102"/>
            <a:ext cx="244181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Always-on intelligence </a:t>
            </a:r>
            <a:endParaRPr lang="en-LT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0655747-8AB7-4B9B-DBC9-2E77DD67B750}"/>
              </a:ext>
            </a:extLst>
          </p:cNvPr>
          <p:cNvSpPr txBox="1"/>
          <p:nvPr/>
        </p:nvSpPr>
        <p:spPr>
          <a:xfrm>
            <a:off x="4373182" y="4936931"/>
            <a:ext cx="263718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Built with trust in mind </a:t>
            </a:r>
            <a:endParaRPr lang="en-LT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50B7BD9-E0CE-C454-3D63-0554AF8089DD}"/>
              </a:ext>
            </a:extLst>
          </p:cNvPr>
          <p:cNvSpPr txBox="1"/>
          <p:nvPr/>
        </p:nvSpPr>
        <p:spPr>
          <a:xfrm>
            <a:off x="1082486" y="4936931"/>
            <a:ext cx="270640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Smarter decisions, faster </a:t>
            </a:r>
            <a:endParaRPr lang="en-LT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EC1E46-48B1-0B99-C3C1-6A1CCE32159E}"/>
              </a:ext>
            </a:extLst>
          </p:cNvPr>
          <p:cNvSpPr txBox="1"/>
          <p:nvPr/>
        </p:nvSpPr>
        <p:spPr>
          <a:xfrm>
            <a:off x="957585" y="1816124"/>
            <a:ext cx="513841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600" err="1"/>
              <a:t>CluedIn</a:t>
            </a:r>
            <a:r>
              <a:rPr lang="en-GB" sz="1600"/>
              <a:t> AI Agents automate deduplicating, tagging, fixing, and enriching – all on your terms, with full control and auditability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59A8E2-DB94-C119-126B-D4DA719EFA8A}"/>
              </a:ext>
            </a:extLst>
          </p:cNvPr>
          <p:cNvSpPr txBox="1"/>
          <p:nvPr/>
        </p:nvSpPr>
        <p:spPr>
          <a:xfrm>
            <a:off x="957585" y="796480"/>
            <a:ext cx="4834645" cy="88229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1100" b="1" i="0" cap="all">
                <a:solidFill>
                  <a:srgbClr val="297ABF"/>
                </a:solidFill>
                <a:effectLst/>
                <a:latin typeface="Arial"/>
                <a:cs typeface="Arial"/>
              </a:rPr>
              <a:t>INTRODUCING AI AGENTS</a:t>
            </a:r>
          </a:p>
          <a:p>
            <a:pPr>
              <a:spcBef>
                <a:spcPts val="1000"/>
              </a:spcBef>
            </a:pPr>
            <a:r>
              <a:rPr lang="en-GB" sz="3200" b="1"/>
              <a:t>Autonomy with control</a:t>
            </a:r>
          </a:p>
        </p:txBody>
      </p:sp>
      <p:pic>
        <p:nvPicPr>
          <p:cNvPr id="2" name="Picture 16">
            <a:extLst>
              <a:ext uri="{FF2B5EF4-FFF2-40B4-BE49-F238E27FC236}">
                <a16:creationId xmlns:a16="http://schemas.microsoft.com/office/drawing/2014/main" id="{253BB9B7-C056-6A9E-23DC-40F2BE18F51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935737" y="6343603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55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A9BAA9-DA68-53BF-F418-10674D20F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5DCC2A38-951F-166F-0A35-7394457F2168}"/>
              </a:ext>
            </a:extLst>
          </p:cNvPr>
          <p:cNvSpPr/>
          <p:nvPr/>
        </p:nvSpPr>
        <p:spPr>
          <a:xfrm>
            <a:off x="1102138" y="4734170"/>
            <a:ext cx="947468" cy="922301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10749A-2D3F-230A-EF1E-BC2201431817}"/>
              </a:ext>
            </a:extLst>
          </p:cNvPr>
          <p:cNvSpPr txBox="1"/>
          <p:nvPr/>
        </p:nvSpPr>
        <p:spPr>
          <a:xfrm>
            <a:off x="3465550" y="4103834"/>
            <a:ext cx="52609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err="1">
                <a:solidFill>
                  <a:schemeClr val="bg1">
                    <a:lumMod val="95000"/>
                  </a:schemeClr>
                </a:solidFill>
              </a:rPr>
              <a:t>CluedIn</a:t>
            </a:r>
            <a:r>
              <a:rPr lang="en-GB" sz="1600">
                <a:solidFill>
                  <a:schemeClr val="bg1">
                    <a:lumMod val="95000"/>
                  </a:schemeClr>
                </a:solidFill>
              </a:rPr>
              <a:t> AI Agents support all major LLMs – including OpenAI. Use your preferred model. We deliver the outcomes</a:t>
            </a:r>
            <a:endParaRPr lang="en-LT" sz="160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25" name="Picture 16">
            <a:extLst>
              <a:ext uri="{FF2B5EF4-FFF2-40B4-BE49-F238E27FC236}">
                <a16:creationId xmlns:a16="http://schemas.microsoft.com/office/drawing/2014/main" id="{AC964D99-F121-4CC0-B9DB-2082B864AA5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46816" y="6091906"/>
            <a:ext cx="744415" cy="237503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27131E22-D0E4-D249-F32F-DCC159C40AFC}"/>
              </a:ext>
            </a:extLst>
          </p:cNvPr>
          <p:cNvSpPr/>
          <p:nvPr/>
        </p:nvSpPr>
        <p:spPr>
          <a:xfrm>
            <a:off x="4166718" y="3114699"/>
            <a:ext cx="3800490" cy="750623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FF65EA-FE9A-0616-3612-E458F84E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4731" y="2100897"/>
            <a:ext cx="6242538" cy="2002937"/>
          </a:xfrm>
        </p:spPr>
        <p:txBody>
          <a:bodyPr>
            <a:normAutofit/>
          </a:bodyPr>
          <a:lstStyle/>
          <a:p>
            <a:pPr algn="ctr"/>
            <a:r>
              <a:rPr lang="en-GB" sz="5400" b="1">
                <a:solidFill>
                  <a:schemeClr val="accent1"/>
                </a:solidFill>
              </a:rPr>
              <a:t>Built to flex with </a:t>
            </a:r>
            <a:r>
              <a:rPr lang="en-GB" sz="5400" b="1">
                <a:solidFill>
                  <a:schemeClr val="tx1"/>
                </a:solidFill>
              </a:rPr>
              <a:t>your stack</a:t>
            </a:r>
            <a:endParaRPr lang="en-LT" sz="5400" b="1">
              <a:solidFill>
                <a:schemeClr val="tx1"/>
              </a:solidFill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75E4E3D-A54C-E232-6CB0-59BB0EB06C15}"/>
              </a:ext>
            </a:extLst>
          </p:cNvPr>
          <p:cNvSpPr/>
          <p:nvPr/>
        </p:nvSpPr>
        <p:spPr>
          <a:xfrm>
            <a:off x="9915514" y="3811869"/>
            <a:ext cx="947468" cy="922301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33D2511-7659-BB2A-05BA-FD8EA5287F3B}"/>
              </a:ext>
            </a:extLst>
          </p:cNvPr>
          <p:cNvSpPr/>
          <p:nvPr/>
        </p:nvSpPr>
        <p:spPr>
          <a:xfrm>
            <a:off x="1888569" y="725772"/>
            <a:ext cx="925308" cy="900729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DD9A345-12E6-0CED-2E77-A1E74F3A44DC}"/>
              </a:ext>
            </a:extLst>
          </p:cNvPr>
          <p:cNvSpPr/>
          <p:nvPr/>
        </p:nvSpPr>
        <p:spPr>
          <a:xfrm>
            <a:off x="1965052" y="5149968"/>
            <a:ext cx="947468" cy="922301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27" name="Picture 26" descr="A black and white logo&#10;&#10;AI-generated content may be incorrect.">
            <a:extLst>
              <a:ext uri="{FF2B5EF4-FFF2-40B4-BE49-F238E27FC236}">
                <a16:creationId xmlns:a16="http://schemas.microsoft.com/office/drawing/2014/main" id="{451D1E5B-1557-A9F1-5EF3-74FD797BD5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935534" y="758022"/>
            <a:ext cx="836153" cy="836153"/>
          </a:xfrm>
          <a:prstGeom prst="rect">
            <a:avLst/>
          </a:prstGeom>
        </p:spPr>
      </p:pic>
      <p:pic>
        <p:nvPicPr>
          <p:cNvPr id="28" name="Picture 2" descr="LLaMA Meta logo in PNG SVG Vector format - Free Download">
            <a:extLst>
              <a:ext uri="{FF2B5EF4-FFF2-40B4-BE49-F238E27FC236}">
                <a16:creationId xmlns:a16="http://schemas.microsoft.com/office/drawing/2014/main" id="{776CB611-DAB7-F676-FBE5-3C2071A9D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0407" y="4135104"/>
            <a:ext cx="708463" cy="288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FD0B49C-B0F4-7A82-8B07-E62788E250FB}"/>
              </a:ext>
            </a:extLst>
          </p:cNvPr>
          <p:cNvSpPr txBox="1"/>
          <p:nvPr/>
        </p:nvSpPr>
        <p:spPr>
          <a:xfrm>
            <a:off x="2029883" y="5403722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000" b="1"/>
              <a:t>Phi-4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C723CA5-1214-1F68-4FEB-E29491A4483A}"/>
              </a:ext>
            </a:extLst>
          </p:cNvPr>
          <p:cNvSpPr/>
          <p:nvPr/>
        </p:nvSpPr>
        <p:spPr>
          <a:xfrm>
            <a:off x="3848735" y="1621884"/>
            <a:ext cx="1288529" cy="1254303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3029DF03-F142-DD18-AA59-CB48992FD31A}"/>
              </a:ext>
            </a:extLst>
          </p:cNvPr>
          <p:cNvSpPr/>
          <p:nvPr/>
        </p:nvSpPr>
        <p:spPr>
          <a:xfrm>
            <a:off x="11353800" y="2916667"/>
            <a:ext cx="947468" cy="922301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5E85F268-F219-A490-5804-4DCC324C9F27}"/>
              </a:ext>
            </a:extLst>
          </p:cNvPr>
          <p:cNvSpPr/>
          <p:nvPr/>
        </p:nvSpPr>
        <p:spPr>
          <a:xfrm>
            <a:off x="7967208" y="5407108"/>
            <a:ext cx="947468" cy="922301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CF91058-4119-79A4-CB56-A1DD90C8A2B9}"/>
              </a:ext>
            </a:extLst>
          </p:cNvPr>
          <p:cNvSpPr/>
          <p:nvPr/>
        </p:nvSpPr>
        <p:spPr>
          <a:xfrm>
            <a:off x="-239222" y="-58075"/>
            <a:ext cx="1288529" cy="1254303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909876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B05E00AC-8E82-1ECD-4F7C-54E0C478A53C}"/>
              </a:ext>
            </a:extLst>
          </p:cNvPr>
          <p:cNvGrpSpPr/>
          <p:nvPr/>
        </p:nvGrpSpPr>
        <p:grpSpPr>
          <a:xfrm>
            <a:off x="6638553" y="881743"/>
            <a:ext cx="3489650" cy="5582527"/>
            <a:chOff x="6638553" y="465831"/>
            <a:chExt cx="3489650" cy="5582527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468C542-0B1D-74A7-8617-4A285BAC0653}"/>
                </a:ext>
              </a:extLst>
            </p:cNvPr>
            <p:cNvGrpSpPr/>
            <p:nvPr/>
          </p:nvGrpSpPr>
          <p:grpSpPr>
            <a:xfrm>
              <a:off x="6638553" y="465831"/>
              <a:ext cx="3489650" cy="5582527"/>
              <a:chOff x="8080309" y="1032586"/>
              <a:chExt cx="3489650" cy="5582527"/>
            </a:xfrm>
          </p:grpSpPr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23D3FBEF-394B-5D25-3529-783676CE2EEC}"/>
                  </a:ext>
                </a:extLst>
              </p:cNvPr>
              <p:cNvSpPr/>
              <p:nvPr/>
            </p:nvSpPr>
            <p:spPr>
              <a:xfrm>
                <a:off x="8080310" y="1032587"/>
                <a:ext cx="3489649" cy="5582526"/>
              </a:xfrm>
              <a:prstGeom prst="roundRect">
                <a:avLst>
                  <a:gd name="adj" fmla="val 222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83704" sx="102000" sy="102000" algn="ctr" rotWithShape="0">
                  <a:schemeClr val="tx2">
                    <a:alpha val="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/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42AF51DC-FFDF-9E90-1CCF-861BD7A4A807}"/>
                  </a:ext>
                </a:extLst>
              </p:cNvPr>
              <p:cNvSpPr/>
              <p:nvPr/>
            </p:nvSpPr>
            <p:spPr>
              <a:xfrm>
                <a:off x="8080309" y="1032586"/>
                <a:ext cx="3489649" cy="446589"/>
              </a:xfrm>
              <a:prstGeom prst="roundRect">
                <a:avLst>
                  <a:gd name="adj" fmla="val 18262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/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13959C01-B9A5-C4D9-457F-79B9119FAFB6}"/>
                  </a:ext>
                </a:extLst>
              </p:cNvPr>
              <p:cNvSpPr/>
              <p:nvPr/>
            </p:nvSpPr>
            <p:spPr>
              <a:xfrm>
                <a:off x="8080309" y="1351129"/>
                <a:ext cx="3489649" cy="44658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4334DE4-09F7-13EA-E639-BD5F5772520D}"/>
                  </a:ext>
                </a:extLst>
              </p:cNvPr>
              <p:cNvSpPr txBox="1"/>
              <p:nvPr/>
            </p:nvSpPr>
            <p:spPr>
              <a:xfrm>
                <a:off x="8145556" y="1076442"/>
                <a:ext cx="54373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T" sz="900">
                    <a:solidFill>
                      <a:schemeClr val="bg1"/>
                    </a:solidFill>
                  </a:rPr>
                  <a:t>Copilot</a:t>
                </a:r>
              </a:p>
            </p:txBody>
          </p:sp>
          <p:pic>
            <p:nvPicPr>
              <p:cNvPr id="30" name="Graphic 29" descr="Maximise with solid fill">
                <a:extLst>
                  <a:ext uri="{FF2B5EF4-FFF2-40B4-BE49-F238E27FC236}">
                    <a16:creationId xmlns:a16="http://schemas.microsoft.com/office/drawing/2014/main" id="{1B3FDDB9-9795-F12D-8134-8E04492656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148443" y="1138515"/>
                <a:ext cx="100336" cy="100336"/>
              </a:xfrm>
              <a:prstGeom prst="rect">
                <a:avLst/>
              </a:prstGeom>
            </p:spPr>
          </p:pic>
          <p:pic>
            <p:nvPicPr>
              <p:cNvPr id="31" name="Graphic 30" descr="Close outline">
                <a:extLst>
                  <a:ext uri="{FF2B5EF4-FFF2-40B4-BE49-F238E27FC236}">
                    <a16:creationId xmlns:a16="http://schemas.microsoft.com/office/drawing/2014/main" id="{8C19B5AC-28E7-934B-2A73-BF3E0E57E5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23362" y="1119920"/>
                <a:ext cx="135960" cy="135960"/>
              </a:xfrm>
              <a:prstGeom prst="rect">
                <a:avLst/>
              </a:prstGeom>
            </p:spPr>
          </p:pic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1AC2FF9-F10A-D5E5-DEF1-FAADFC41D533}"/>
                </a:ext>
              </a:extLst>
            </p:cNvPr>
            <p:cNvGrpSpPr/>
            <p:nvPr/>
          </p:nvGrpSpPr>
          <p:grpSpPr>
            <a:xfrm>
              <a:off x="6846647" y="1059061"/>
              <a:ext cx="1995104" cy="450929"/>
              <a:chOff x="1210360" y="1200910"/>
              <a:chExt cx="5494747" cy="1241912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40C8FF67-2E57-5B36-3C66-F1F5AA0DDE99}"/>
                  </a:ext>
                </a:extLst>
              </p:cNvPr>
              <p:cNvGrpSpPr/>
              <p:nvPr/>
            </p:nvGrpSpPr>
            <p:grpSpPr>
              <a:xfrm>
                <a:off x="2019044" y="1544036"/>
                <a:ext cx="4543767" cy="898786"/>
                <a:chOff x="2019044" y="1224585"/>
                <a:chExt cx="4543767" cy="898786"/>
              </a:xfrm>
            </p:grpSpPr>
            <p:sp>
              <p:nvSpPr>
                <p:cNvPr id="38" name="Rounded Rectangle 37">
                  <a:extLst>
                    <a:ext uri="{FF2B5EF4-FFF2-40B4-BE49-F238E27FC236}">
                      <a16:creationId xmlns:a16="http://schemas.microsoft.com/office/drawing/2014/main" id="{7DB84A95-BA9B-B05B-933C-502D432C9817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4543767" cy="89878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64184" dist="120866" dir="5400000" algn="t" rotWithShape="0">
                    <a:prstClr val="black">
                      <a:alpha val="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1050"/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5AA9022D-9A1B-941C-1A5D-C34CDA363438}"/>
                    </a:ext>
                  </a:extLst>
                </p:cNvPr>
                <p:cNvSpPr/>
                <p:nvPr/>
              </p:nvSpPr>
              <p:spPr>
                <a:xfrm>
                  <a:off x="2019044" y="1224585"/>
                  <a:ext cx="270024" cy="28509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T" sz="1050"/>
                </a:p>
              </p:txBody>
            </p:sp>
          </p:grp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546CAF69-DDC5-278A-A660-141AFFBA78A8}"/>
                  </a:ext>
                </a:extLst>
              </p:cNvPr>
              <p:cNvSpPr/>
              <p:nvPr/>
            </p:nvSpPr>
            <p:spPr>
              <a:xfrm>
                <a:off x="1210360" y="1200910"/>
                <a:ext cx="699609" cy="699607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105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76CDA9F-ADE8-7AC7-7630-E39694E281C9}"/>
                  </a:ext>
                </a:extLst>
              </p:cNvPr>
              <p:cNvSpPr txBox="1"/>
              <p:nvPr/>
            </p:nvSpPr>
            <p:spPr>
              <a:xfrm>
                <a:off x="2161337" y="1668907"/>
                <a:ext cx="4543770" cy="72050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T" sz="1050"/>
                  <a:t>Hi, how can I help you?</a:t>
                </a: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4D55E6-4856-9C8D-318E-632AA41BA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2386"/>
            <a:ext cx="10515600" cy="1016788"/>
          </a:xfrm>
        </p:spPr>
        <p:txBody>
          <a:bodyPr>
            <a:normAutofit/>
          </a:bodyPr>
          <a:lstStyle/>
          <a:p>
            <a:r>
              <a:rPr lang="en-GB" sz="3200" b="1"/>
              <a:t>Copilot. Upgraded</a:t>
            </a:r>
            <a:endParaRPr lang="en-LT" sz="3200" b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CFAA4E-A972-6841-679D-AE8D188E9C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6</a:t>
            </a:fld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E8A74E3-4BCD-57BE-4526-76ADD6AA7551}"/>
              </a:ext>
            </a:extLst>
          </p:cNvPr>
          <p:cNvSpPr/>
          <p:nvPr/>
        </p:nvSpPr>
        <p:spPr>
          <a:xfrm>
            <a:off x="860960" y="3187991"/>
            <a:ext cx="3336578" cy="1350290"/>
          </a:xfrm>
          <a:prstGeom prst="roundRect">
            <a:avLst>
              <a:gd name="adj" fmla="val 597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>
              <a:solidFill>
                <a:schemeClr val="accent5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DAC0F9D-79EE-18AB-2151-B67C1F043D8C}"/>
              </a:ext>
            </a:extLst>
          </p:cNvPr>
          <p:cNvSpPr/>
          <p:nvPr/>
        </p:nvSpPr>
        <p:spPr>
          <a:xfrm>
            <a:off x="7919685" y="3187991"/>
            <a:ext cx="3336578" cy="1350290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7497E42-2C36-2795-44BD-45A332264253}"/>
              </a:ext>
            </a:extLst>
          </p:cNvPr>
          <p:cNvSpPr/>
          <p:nvPr/>
        </p:nvSpPr>
        <p:spPr>
          <a:xfrm>
            <a:off x="4344780" y="3187991"/>
            <a:ext cx="3427619" cy="1350290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66D9D6-675B-61DF-AD27-EA5708CD0931}"/>
              </a:ext>
            </a:extLst>
          </p:cNvPr>
          <p:cNvSpPr txBox="1"/>
          <p:nvPr/>
        </p:nvSpPr>
        <p:spPr>
          <a:xfrm>
            <a:off x="1892046" y="3559677"/>
            <a:ext cx="1993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Map data between systems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D7F927-7DA7-8B31-4092-F19C90CC7ECD}"/>
              </a:ext>
            </a:extLst>
          </p:cNvPr>
          <p:cNvSpPr txBox="1"/>
          <p:nvPr/>
        </p:nvSpPr>
        <p:spPr>
          <a:xfrm>
            <a:off x="5510494" y="3559677"/>
            <a:ext cx="2216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Detect and flag invalid values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CAF509-7C7E-C9A2-9B46-705F34158EF7}"/>
              </a:ext>
            </a:extLst>
          </p:cNvPr>
          <p:cNvSpPr txBox="1"/>
          <p:nvPr/>
        </p:nvSpPr>
        <p:spPr>
          <a:xfrm>
            <a:off x="8910199" y="3559677"/>
            <a:ext cx="2202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Fix formatting and enrichment issues</a:t>
            </a:r>
          </a:p>
        </p:txBody>
      </p:sp>
      <p:pic>
        <p:nvPicPr>
          <p:cNvPr id="12" name="Graphic 11" descr="Connected with solid fill">
            <a:extLst>
              <a:ext uri="{FF2B5EF4-FFF2-40B4-BE49-F238E27FC236}">
                <a16:creationId xmlns:a16="http://schemas.microsoft.com/office/drawing/2014/main" id="{A906F027-8C1C-78DB-6691-694D7D78C3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9226" y="3545286"/>
            <a:ext cx="675112" cy="675112"/>
          </a:xfrm>
          <a:prstGeom prst="rect">
            <a:avLst/>
          </a:prstGeom>
        </p:spPr>
      </p:pic>
      <p:pic>
        <p:nvPicPr>
          <p:cNvPr id="15" name="Graphic 14" descr="Research with solid fill">
            <a:extLst>
              <a:ext uri="{FF2B5EF4-FFF2-40B4-BE49-F238E27FC236}">
                <a16:creationId xmlns:a16="http://schemas.microsoft.com/office/drawing/2014/main" id="{FC184C27-3722-32F3-BAE5-D2226F3905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4595113" y="3531491"/>
            <a:ext cx="702703" cy="702703"/>
          </a:xfrm>
          <a:prstGeom prst="rect">
            <a:avLst/>
          </a:prstGeom>
        </p:spPr>
      </p:pic>
      <p:pic>
        <p:nvPicPr>
          <p:cNvPr id="16" name="Graphic 15" descr="Badge New with solid fill">
            <a:extLst>
              <a:ext uri="{FF2B5EF4-FFF2-40B4-BE49-F238E27FC236}">
                <a16:creationId xmlns:a16="http://schemas.microsoft.com/office/drawing/2014/main" id="{D6AE128B-E03C-759C-1233-8F2D28D2315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8119443" y="3559517"/>
            <a:ext cx="646650" cy="6466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45EDE9-F4B8-CF30-31A0-BD30EE73E66F}"/>
              </a:ext>
            </a:extLst>
          </p:cNvPr>
          <p:cNvSpPr txBox="1"/>
          <p:nvPr/>
        </p:nvSpPr>
        <p:spPr>
          <a:xfrm>
            <a:off x="838200" y="1394508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/>
              <a:t>With the upgraded Copilot, you can now:</a:t>
            </a:r>
            <a:endParaRPr lang="en-LT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F0C6203-CB02-9EFF-5519-FCCF60F46DA1}"/>
              </a:ext>
            </a:extLst>
          </p:cNvPr>
          <p:cNvSpPr/>
          <p:nvPr/>
        </p:nvSpPr>
        <p:spPr>
          <a:xfrm>
            <a:off x="2896774" y="4708145"/>
            <a:ext cx="3799985" cy="1315931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99000">
                <a:schemeClr val="accent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13AF22-B549-79B3-87AA-DA2B0A5E7569}"/>
              </a:ext>
            </a:extLst>
          </p:cNvPr>
          <p:cNvSpPr txBox="1"/>
          <p:nvPr/>
        </p:nvSpPr>
        <p:spPr>
          <a:xfrm>
            <a:off x="4079970" y="5042944"/>
            <a:ext cx="2264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Generate rules from natural language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5B98053-3A12-45D1-5177-1C6FE0988119}"/>
              </a:ext>
            </a:extLst>
          </p:cNvPr>
          <p:cNvSpPr/>
          <p:nvPr/>
        </p:nvSpPr>
        <p:spPr>
          <a:xfrm>
            <a:off x="6932676" y="4708145"/>
            <a:ext cx="3768199" cy="1315931"/>
          </a:xfrm>
          <a:prstGeom prst="roundRect">
            <a:avLst>
              <a:gd name="adj" fmla="val 597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CB96F6-78DA-7EDE-2336-EACB31DF4EAA}"/>
              </a:ext>
            </a:extLst>
          </p:cNvPr>
          <p:cNvSpPr txBox="1"/>
          <p:nvPr/>
        </p:nvSpPr>
        <p:spPr>
          <a:xfrm>
            <a:off x="8027032" y="5042944"/>
            <a:ext cx="2533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Launch full workflows from a single prompt</a:t>
            </a:r>
          </a:p>
        </p:txBody>
      </p:sp>
      <p:pic>
        <p:nvPicPr>
          <p:cNvPr id="23" name="Graphic 22" descr="Workflow with solid fill">
            <a:extLst>
              <a:ext uri="{FF2B5EF4-FFF2-40B4-BE49-F238E27FC236}">
                <a16:creationId xmlns:a16="http://schemas.microsoft.com/office/drawing/2014/main" id="{646AAD9E-0AA3-C7D3-97BE-21675C0E5D4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7243937" y="5051707"/>
            <a:ext cx="646331" cy="646331"/>
          </a:xfrm>
          <a:prstGeom prst="rect">
            <a:avLst/>
          </a:prstGeom>
        </p:spPr>
      </p:pic>
      <p:pic>
        <p:nvPicPr>
          <p:cNvPr id="24" name="Graphic 23" descr="Clipboard Mixed with solid fill">
            <a:extLst>
              <a:ext uri="{FF2B5EF4-FFF2-40B4-BE49-F238E27FC236}">
                <a16:creationId xmlns:a16="http://schemas.microsoft.com/office/drawing/2014/main" id="{9C142BA7-E475-EE6E-EFB6-14F873E665F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239128" y="4988874"/>
            <a:ext cx="700401" cy="700401"/>
          </a:xfrm>
          <a:prstGeom prst="rect">
            <a:avLst/>
          </a:prstGeom>
        </p:spPr>
      </p:pic>
      <p:pic>
        <p:nvPicPr>
          <p:cNvPr id="41" name="Picture 16">
            <a:extLst>
              <a:ext uri="{FF2B5EF4-FFF2-40B4-BE49-F238E27FC236}">
                <a16:creationId xmlns:a16="http://schemas.microsoft.com/office/drawing/2014/main" id="{C52A16BF-F3FE-5EA6-EBC1-E6231A21C72C}"/>
              </a:ext>
            </a:extLst>
          </p:cNvPr>
          <p:cNvPicPr>
            <a:picLocks noChangeAspect="1"/>
          </p:cNvPicPr>
          <p:nvPr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3A07B16F-52D6-2EDF-44AD-5FB2C049B85C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rcRect t="3061" b="3061"/>
          <a:stretch/>
        </p:blipFill>
        <p:spPr>
          <a:xfrm>
            <a:off x="6865168" y="1503715"/>
            <a:ext cx="207956" cy="192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54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31733-6CDB-EB2D-62BB-13463FE54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CC87D7A-BB25-DBE3-2E26-1826F410F7A9}"/>
              </a:ext>
            </a:extLst>
          </p:cNvPr>
          <p:cNvSpPr>
            <a:spLocks/>
          </p:cNvSpPr>
          <p:nvPr/>
        </p:nvSpPr>
        <p:spPr>
          <a:xfrm>
            <a:off x="8499231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F0E0B7-DAF7-761E-BA72-9EE4D0A33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11688E-E6FF-8270-A022-608B875C032B}"/>
              </a:ext>
            </a:extLst>
          </p:cNvPr>
          <p:cNvSpPr txBox="1"/>
          <p:nvPr/>
        </p:nvSpPr>
        <p:spPr>
          <a:xfrm>
            <a:off x="1180038" y="641798"/>
            <a:ext cx="4834645" cy="206210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1100" b="1" i="0" cap="all">
                <a:solidFill>
                  <a:srgbClr val="297ABF"/>
                </a:solidFill>
                <a:effectLst/>
                <a:latin typeface="Arial"/>
                <a:cs typeface="Arial"/>
              </a:rPr>
              <a:t>From prompt to production</a:t>
            </a:r>
          </a:p>
          <a:p>
            <a:pPr>
              <a:spcBef>
                <a:spcPts val="1000"/>
              </a:spcBef>
            </a:pPr>
            <a:r>
              <a:rPr lang="en-GB" sz="3200" b="1"/>
              <a:t>Describe it.</a:t>
            </a:r>
          </a:p>
          <a:p>
            <a:pPr>
              <a:spcBef>
                <a:spcPts val="400"/>
              </a:spcBef>
            </a:pPr>
            <a:r>
              <a:rPr lang="en-GB" sz="3200" b="1"/>
              <a:t>Let Copilot do the rest</a:t>
            </a:r>
          </a:p>
          <a:p>
            <a:pPr>
              <a:spcBef>
                <a:spcPts val="1600"/>
              </a:spcBef>
            </a:pPr>
            <a:r>
              <a:rPr lang="en-GB" sz="1400"/>
              <a:t>No configuration screens. No menus. Just natural language and real results</a:t>
            </a:r>
            <a:endParaRPr lang="en-GB" sz="1400">
              <a:solidFill>
                <a:srgbClr val="424242"/>
              </a:solidFill>
              <a:cs typeface="Arial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49FF0D3-615F-0EB7-3F91-9FA498FF1E5C}"/>
              </a:ext>
            </a:extLst>
          </p:cNvPr>
          <p:cNvGrpSpPr/>
          <p:nvPr/>
        </p:nvGrpSpPr>
        <p:grpSpPr>
          <a:xfrm>
            <a:off x="8080309" y="1032586"/>
            <a:ext cx="3489650" cy="5582527"/>
            <a:chOff x="8080309" y="1032586"/>
            <a:chExt cx="3489650" cy="5582527"/>
          </a:xfrm>
        </p:grpSpPr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C70626EC-702D-B5AA-55F4-8B2A14F5709B}"/>
                </a:ext>
              </a:extLst>
            </p:cNvPr>
            <p:cNvSpPr/>
            <p:nvPr/>
          </p:nvSpPr>
          <p:spPr>
            <a:xfrm>
              <a:off x="8080310" y="1032587"/>
              <a:ext cx="3489649" cy="5582526"/>
            </a:xfrm>
            <a:prstGeom prst="roundRect">
              <a:avLst>
                <a:gd name="adj" fmla="val 2228"/>
              </a:avLst>
            </a:prstGeom>
            <a:solidFill>
              <a:schemeClr val="bg1"/>
            </a:solidFill>
            <a:ln>
              <a:noFill/>
            </a:ln>
            <a:effectLst>
              <a:outerShdw blurRad="183704" sx="102000" sy="102000" algn="ctr" rotWithShape="0">
                <a:schemeClr val="tx2">
                  <a:alpha val="5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DE9D17C5-289A-77B2-A315-D872F4145DFF}"/>
                </a:ext>
              </a:extLst>
            </p:cNvPr>
            <p:cNvSpPr/>
            <p:nvPr/>
          </p:nvSpPr>
          <p:spPr>
            <a:xfrm>
              <a:off x="8080309" y="1032586"/>
              <a:ext cx="3489649" cy="446589"/>
            </a:xfrm>
            <a:prstGeom prst="roundRect">
              <a:avLst>
                <a:gd name="adj" fmla="val 18262"/>
              </a:avLst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3038E76F-D265-423E-7E8B-4B3A5C44F88A}"/>
                </a:ext>
              </a:extLst>
            </p:cNvPr>
            <p:cNvSpPr/>
            <p:nvPr/>
          </p:nvSpPr>
          <p:spPr>
            <a:xfrm>
              <a:off x="8080309" y="1351129"/>
              <a:ext cx="3489649" cy="446589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B6B126A-B89E-B39E-6AF2-575B7245AF6F}"/>
                </a:ext>
              </a:extLst>
            </p:cNvPr>
            <p:cNvSpPr txBox="1"/>
            <p:nvPr/>
          </p:nvSpPr>
          <p:spPr>
            <a:xfrm>
              <a:off x="8145556" y="1076442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LT" sz="900">
                  <a:solidFill>
                    <a:schemeClr val="bg1"/>
                  </a:solidFill>
                </a:rPr>
                <a:t>Copilot</a:t>
              </a:r>
            </a:p>
          </p:txBody>
        </p:sp>
        <p:pic>
          <p:nvPicPr>
            <p:cNvPr id="33" name="Graphic 32" descr="Maximise with solid fill">
              <a:extLst>
                <a:ext uri="{FF2B5EF4-FFF2-40B4-BE49-F238E27FC236}">
                  <a16:creationId xmlns:a16="http://schemas.microsoft.com/office/drawing/2014/main" id="{DB37F2D3-D6CA-382E-1CEB-78AED64CD5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148443" y="1138515"/>
              <a:ext cx="100336" cy="100336"/>
            </a:xfrm>
            <a:prstGeom prst="rect">
              <a:avLst/>
            </a:prstGeom>
          </p:spPr>
        </p:pic>
        <p:pic>
          <p:nvPicPr>
            <p:cNvPr id="35" name="Graphic 34" descr="Close outline">
              <a:extLst>
                <a:ext uri="{FF2B5EF4-FFF2-40B4-BE49-F238E27FC236}">
                  <a16:creationId xmlns:a16="http://schemas.microsoft.com/office/drawing/2014/main" id="{55133708-47F7-F7EE-C53F-052579402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323362" y="1119920"/>
              <a:ext cx="135960" cy="13596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D338938-C265-FB82-D1AE-5764BB5984B1}"/>
              </a:ext>
            </a:extLst>
          </p:cNvPr>
          <p:cNvGrpSpPr/>
          <p:nvPr/>
        </p:nvGrpSpPr>
        <p:grpSpPr>
          <a:xfrm>
            <a:off x="8288403" y="1625816"/>
            <a:ext cx="1995104" cy="450929"/>
            <a:chOff x="1210360" y="1200910"/>
            <a:chExt cx="5494747" cy="1241912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D22570D-2CC9-33A2-844F-0501FC84F2E7}"/>
                </a:ext>
              </a:extLst>
            </p:cNvPr>
            <p:cNvGrpSpPr/>
            <p:nvPr/>
          </p:nvGrpSpPr>
          <p:grpSpPr>
            <a:xfrm>
              <a:off x="2019044" y="1544036"/>
              <a:ext cx="4543767" cy="898786"/>
              <a:chOff x="2019044" y="1224585"/>
              <a:chExt cx="4543767" cy="898786"/>
            </a:xfrm>
          </p:grpSpPr>
          <p:sp>
            <p:nvSpPr>
              <p:cNvPr id="43" name="Rounded Rectangle 42">
                <a:extLst>
                  <a:ext uri="{FF2B5EF4-FFF2-40B4-BE49-F238E27FC236}">
                    <a16:creationId xmlns:a16="http://schemas.microsoft.com/office/drawing/2014/main" id="{34760AA5-2F9B-E8F7-CF81-FA2F2DFB926E}"/>
                  </a:ext>
                </a:extLst>
              </p:cNvPr>
              <p:cNvSpPr/>
              <p:nvPr/>
            </p:nvSpPr>
            <p:spPr>
              <a:xfrm>
                <a:off x="2019044" y="1224585"/>
                <a:ext cx="4543767" cy="89878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64184" dist="120866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1050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6A524077-92F5-60E4-2830-1B3DD4A48D2A}"/>
                  </a:ext>
                </a:extLst>
              </p:cNvPr>
              <p:cNvSpPr/>
              <p:nvPr/>
            </p:nvSpPr>
            <p:spPr>
              <a:xfrm>
                <a:off x="2019044" y="1224585"/>
                <a:ext cx="270024" cy="2850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 sz="1050"/>
              </a:p>
            </p:txBody>
          </p:sp>
        </p:grp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5D36D91-554A-0531-8A43-DA483474C2AA}"/>
                </a:ext>
              </a:extLst>
            </p:cNvPr>
            <p:cNvSpPr/>
            <p:nvPr/>
          </p:nvSpPr>
          <p:spPr>
            <a:xfrm>
              <a:off x="1210360" y="1200910"/>
              <a:ext cx="699609" cy="699607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sz="105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0EBDA6C-553A-A7B9-D74E-39C841ECFF90}"/>
                </a:ext>
              </a:extLst>
            </p:cNvPr>
            <p:cNvSpPr txBox="1"/>
            <p:nvPr/>
          </p:nvSpPr>
          <p:spPr>
            <a:xfrm>
              <a:off x="2161337" y="1668907"/>
              <a:ext cx="4543770" cy="7205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LT" sz="1050"/>
                <a:t>Hi, how can I help you?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BF07418-14CC-06CD-BED5-C4A44F9A23DC}"/>
              </a:ext>
            </a:extLst>
          </p:cNvPr>
          <p:cNvGrpSpPr/>
          <p:nvPr/>
        </p:nvGrpSpPr>
        <p:grpSpPr>
          <a:xfrm>
            <a:off x="8542424" y="2168995"/>
            <a:ext cx="2862317" cy="4170125"/>
            <a:chOff x="5895933" y="2407228"/>
            <a:chExt cx="5240139" cy="7634387"/>
          </a:xfrm>
        </p:grpSpPr>
        <p:pic>
          <p:nvPicPr>
            <p:cNvPr id="46" name="Picture 45" descr="Man at a park">
              <a:extLst>
                <a:ext uri="{FF2B5EF4-FFF2-40B4-BE49-F238E27FC236}">
                  <a16:creationId xmlns:a16="http://schemas.microsoft.com/office/drawing/2014/main" id="{BBA80542-B34F-5ADB-5C7F-2B492ED9DC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6667" r="16667"/>
            <a:stretch/>
          </p:blipFill>
          <p:spPr>
            <a:xfrm>
              <a:off x="10402918" y="2407228"/>
              <a:ext cx="733154" cy="733154"/>
            </a:xfrm>
            <a:prstGeom prst="ellipse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A109D56-6BE3-EDDF-A75E-C5DFF67C1226}"/>
                </a:ext>
              </a:extLst>
            </p:cNvPr>
            <p:cNvGrpSpPr/>
            <p:nvPr/>
          </p:nvGrpSpPr>
          <p:grpSpPr>
            <a:xfrm flipH="1">
              <a:off x="5895933" y="2785948"/>
              <a:ext cx="4389530" cy="7255667"/>
              <a:chOff x="2019044" y="1224585"/>
              <a:chExt cx="3418009" cy="3176046"/>
            </a:xfrm>
          </p:grpSpPr>
          <p:sp>
            <p:nvSpPr>
              <p:cNvPr id="49" name="Rounded Rectangle 48">
                <a:extLst>
                  <a:ext uri="{FF2B5EF4-FFF2-40B4-BE49-F238E27FC236}">
                    <a16:creationId xmlns:a16="http://schemas.microsoft.com/office/drawing/2014/main" id="{CD0A3881-AD0F-0A62-2E1D-2EB742E56349}"/>
                  </a:ext>
                </a:extLst>
              </p:cNvPr>
              <p:cNvSpPr/>
              <p:nvPr/>
            </p:nvSpPr>
            <p:spPr>
              <a:xfrm>
                <a:off x="2019050" y="1224585"/>
                <a:ext cx="3418003" cy="3176046"/>
              </a:xfrm>
              <a:prstGeom prst="roundRect">
                <a:avLst>
                  <a:gd name="adj" fmla="val 6213"/>
                </a:avLst>
              </a:prstGeom>
              <a:solidFill>
                <a:schemeClr val="bg2"/>
              </a:solidFill>
              <a:ln>
                <a:noFill/>
              </a:ln>
              <a:effectLst>
                <a:outerShdw blurRad="264184" dist="120866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2F5EFEC6-6097-D56A-079D-CD3828F58831}"/>
                  </a:ext>
                </a:extLst>
              </p:cNvPr>
              <p:cNvSpPr/>
              <p:nvPr/>
            </p:nvSpPr>
            <p:spPr>
              <a:xfrm>
                <a:off x="2019044" y="1224585"/>
                <a:ext cx="270024" cy="28509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/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15DAF52-422A-70D0-CCCB-1229FC0844CA}"/>
                </a:ext>
              </a:extLst>
            </p:cNvPr>
            <p:cNvSpPr txBox="1"/>
            <p:nvPr/>
          </p:nvSpPr>
          <p:spPr>
            <a:xfrm>
              <a:off x="6164818" y="3097579"/>
              <a:ext cx="3935627" cy="67671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lvl="0" indent="-171450">
                <a:lnSpc>
                  <a:spcPct val="115000"/>
                </a:lnSpc>
                <a:buFont typeface="Arial" panose="020B0604020202020204" pitchFamily="34" charset="0"/>
                <a:buChar char="•"/>
              </a:pPr>
              <a:r>
                <a:rPr lang="en-GB" sz="1050" kern="100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Create a golden record rule that applies to all golden records from the /Client business domain.</a:t>
              </a:r>
              <a:endParaRPr lang="en-LT" sz="105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71450" lvl="0" indent="-171450">
                <a:lnSpc>
                  <a:spcPct val="115000"/>
                </a:lnSpc>
                <a:buFont typeface="Arial" panose="020B0604020202020204" pitchFamily="34" charset="0"/>
                <a:buChar char="•"/>
              </a:pPr>
              <a:r>
                <a:rPr lang="en-GB" sz="1050" kern="100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 rule should tag records and include 3 actions.</a:t>
              </a:r>
              <a:endParaRPr lang="en-LT" sz="105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71450" lvl="0" indent="-171450">
                <a:lnSpc>
                  <a:spcPct val="115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GB" sz="1050" kern="100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Name the rule “Client data validation”.</a:t>
              </a:r>
            </a:p>
            <a:p>
              <a:pPr marL="171450" lvl="0" indent="-171450">
                <a:lnSpc>
                  <a:spcPct val="115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GB" sz="1050" kern="100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Action 1. If </a:t>
              </a:r>
              <a:r>
                <a:rPr lang="en-GB" sz="1050" kern="100" err="1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client.email</a:t>
              </a:r>
              <a:r>
                <a:rPr lang="en-GB" sz="1050" kern="100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 does not match common email </a:t>
              </a:r>
              <a:r>
                <a:rPr lang="en-GB" sz="1050" kern="100" err="1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RegExp</a:t>
              </a:r>
              <a:r>
                <a:rPr lang="en-GB" sz="1050" kern="100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, tag the record with “invalid-validation-email”.</a:t>
              </a:r>
              <a:endParaRPr lang="en-LT" sz="105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71450" lvl="0" indent="-171450">
                <a:lnSpc>
                  <a:spcPct val="115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GB" sz="1050" kern="100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Action 2. If </a:t>
              </a:r>
              <a:r>
                <a:rPr lang="en-GB" sz="1050" kern="100" err="1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client.phone</a:t>
              </a:r>
              <a:r>
                <a:rPr lang="en-GB" sz="1050" kern="100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 contains anything other than numbers, tag the record with “invalid-validation-phone”.</a:t>
              </a:r>
              <a:endParaRPr lang="en-LT" sz="105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050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Action 3. If </a:t>
              </a:r>
              <a:r>
                <a:rPr lang="en-GB" sz="1050" err="1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client.leadStatus</a:t>
              </a:r>
              <a:r>
                <a:rPr lang="en-GB" sz="1050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 is new and the credit limit is </a:t>
              </a:r>
              <a:r>
                <a:rPr lang="en-US" sz="1050"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…</a:t>
              </a:r>
              <a:endParaRPr lang="en-LT" sz="105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6A0F87AB-F692-8A56-B1AF-57288DE2E211}"/>
              </a:ext>
            </a:extLst>
          </p:cNvPr>
          <p:cNvSpPr/>
          <p:nvPr/>
        </p:nvSpPr>
        <p:spPr>
          <a:xfrm>
            <a:off x="8335323" y="5405215"/>
            <a:ext cx="2751777" cy="1209897"/>
          </a:xfrm>
          <a:prstGeom prst="rect">
            <a:avLst/>
          </a:prstGeom>
          <a:gradFill flip="none" rotWithShape="1">
            <a:gsLst>
              <a:gs pos="39000">
                <a:schemeClr val="bg1"/>
              </a:gs>
              <a:gs pos="99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32" name="Picture 31" descr="A person holding a phone&#10;&#10;AI-generated content may be incorrect.">
            <a:extLst>
              <a:ext uri="{FF2B5EF4-FFF2-40B4-BE49-F238E27FC236}">
                <a16:creationId xmlns:a16="http://schemas.microsoft.com/office/drawing/2014/main" id="{82829A2A-AC1B-844C-3850-FDDC1A7A4D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60"/>
          <a:stretch/>
        </p:blipFill>
        <p:spPr>
          <a:xfrm>
            <a:off x="5327149" y="2260811"/>
            <a:ext cx="3797047" cy="4606885"/>
          </a:xfrm>
          <a:prstGeom prst="rect">
            <a:avLst/>
          </a:prstGeom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F233BB39-4560-C1FE-7199-F888DF69CE20}"/>
              </a:ext>
            </a:extLst>
          </p:cNvPr>
          <p:cNvGrpSpPr/>
          <p:nvPr/>
        </p:nvGrpSpPr>
        <p:grpSpPr>
          <a:xfrm>
            <a:off x="730710" y="2956330"/>
            <a:ext cx="6053666" cy="3180481"/>
            <a:chOff x="501239" y="2920282"/>
            <a:chExt cx="6689776" cy="3514681"/>
          </a:xfrm>
        </p:grpSpPr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7D95850F-7B5D-E8A9-F76E-2CBB16AE8492}"/>
                </a:ext>
              </a:extLst>
            </p:cNvPr>
            <p:cNvSpPr/>
            <p:nvPr/>
          </p:nvSpPr>
          <p:spPr>
            <a:xfrm>
              <a:off x="1193305" y="2927617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Activate rule</a:t>
              </a: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86803242-59D1-DA81-3B75-F04E94A73F82}"/>
                </a:ext>
              </a:extLst>
            </p:cNvPr>
            <p:cNvSpPr/>
            <p:nvPr/>
          </p:nvSpPr>
          <p:spPr>
            <a:xfrm>
              <a:off x="501239" y="3342736"/>
              <a:ext cx="1325880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Deactivate rule</a:t>
              </a:r>
            </a:p>
          </p:txBody>
        </p: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846333F6-D95D-C683-7501-89A4C8DFE207}"/>
                </a:ext>
              </a:extLst>
            </p:cNvPr>
            <p:cNvSpPr/>
            <p:nvPr/>
          </p:nvSpPr>
          <p:spPr>
            <a:xfrm>
              <a:off x="2488289" y="2927617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Clone rule</a:t>
              </a:r>
            </a:p>
          </p:txBody>
        </p:sp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A12707A7-C653-B056-4E9C-09396F8E33E4}"/>
                </a:ext>
              </a:extLst>
            </p:cNvPr>
            <p:cNvSpPr/>
            <p:nvPr/>
          </p:nvSpPr>
          <p:spPr>
            <a:xfrm>
              <a:off x="1941768" y="3342736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Create rule</a:t>
              </a:r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5E5132A2-39BE-DF98-4F84-07AD94A7FBA2}"/>
                </a:ext>
              </a:extLst>
            </p:cNvPr>
            <p:cNvSpPr/>
            <p:nvPr/>
          </p:nvSpPr>
          <p:spPr>
            <a:xfrm>
              <a:off x="5856187" y="3330706"/>
              <a:ext cx="1318775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Reprocess rule</a:t>
              </a:r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9494BBAA-B9DA-C366-2C4C-4374BA37F7E6}"/>
                </a:ext>
              </a:extLst>
            </p:cNvPr>
            <p:cNvSpPr/>
            <p:nvPr/>
          </p:nvSpPr>
          <p:spPr>
            <a:xfrm>
              <a:off x="3761980" y="2920282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Create stream</a:t>
              </a:r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AC331474-37A9-0AC1-478B-AA910021DD9D}"/>
                </a:ext>
              </a:extLst>
            </p:cNvPr>
            <p:cNvSpPr/>
            <p:nvPr/>
          </p:nvSpPr>
          <p:spPr>
            <a:xfrm>
              <a:off x="3196144" y="3335377"/>
              <a:ext cx="1325880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Start stream</a:t>
              </a:r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3D6F819A-1AF2-7766-7463-557756D166FB}"/>
                </a:ext>
              </a:extLst>
            </p:cNvPr>
            <p:cNvSpPr/>
            <p:nvPr/>
          </p:nvSpPr>
          <p:spPr>
            <a:xfrm>
              <a:off x="5056964" y="2920282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Clone stream</a:t>
              </a:r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24A36ECE-31CA-DF61-F7DD-737A949EFFC5}"/>
                </a:ext>
              </a:extLst>
            </p:cNvPr>
            <p:cNvSpPr/>
            <p:nvPr/>
          </p:nvSpPr>
          <p:spPr>
            <a:xfrm>
              <a:off x="4585201" y="3335377"/>
              <a:ext cx="116128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List stream</a:t>
              </a:r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901E61D3-0503-D02E-B388-BF9C95D0FDA2}"/>
                </a:ext>
              </a:extLst>
            </p:cNvPr>
            <p:cNvSpPr/>
            <p:nvPr/>
          </p:nvSpPr>
          <p:spPr>
            <a:xfrm>
              <a:off x="870431" y="4673310"/>
              <a:ext cx="143560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Create vocabulary</a:t>
              </a:r>
            </a:p>
          </p:txBody>
        </p: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97A03B6E-D8D7-E8B4-AFCA-12FB4162AFB0}"/>
                </a:ext>
              </a:extLst>
            </p:cNvPr>
            <p:cNvSpPr/>
            <p:nvPr/>
          </p:nvSpPr>
          <p:spPr>
            <a:xfrm>
              <a:off x="1189854" y="5136403"/>
              <a:ext cx="1611383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Create vocabulary key</a:t>
              </a:r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96A3AD34-88FB-0578-9A59-EABCBD71275E}"/>
                </a:ext>
              </a:extLst>
            </p:cNvPr>
            <p:cNvSpPr/>
            <p:nvPr/>
          </p:nvSpPr>
          <p:spPr>
            <a:xfrm>
              <a:off x="2412199" y="4665100"/>
              <a:ext cx="1325880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List vocabularies</a:t>
              </a:r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5FC5CFBF-93E8-8E14-4136-B85BA420E0EA}"/>
                </a:ext>
              </a:extLst>
            </p:cNvPr>
            <p:cNvSpPr/>
            <p:nvPr/>
          </p:nvSpPr>
          <p:spPr>
            <a:xfrm>
              <a:off x="2907089" y="5135519"/>
              <a:ext cx="149759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List vocabulary key</a:t>
              </a:r>
            </a:p>
          </p:txBody>
        </p:sp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518984E9-8514-430B-A25D-EC39B4016316}"/>
                </a:ext>
              </a:extLst>
            </p:cNvPr>
            <p:cNvSpPr/>
            <p:nvPr/>
          </p:nvSpPr>
          <p:spPr>
            <a:xfrm>
              <a:off x="4525987" y="5135519"/>
              <a:ext cx="1611382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Profile vocabulary key</a:t>
              </a:r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D91A9128-6434-315D-3BC2-D4529F54A59D}"/>
                </a:ext>
              </a:extLst>
            </p:cNvPr>
            <p:cNvSpPr/>
            <p:nvPr/>
          </p:nvSpPr>
          <p:spPr>
            <a:xfrm>
              <a:off x="522342" y="5632961"/>
              <a:ext cx="2278895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160"/>
                </a:lnSpc>
              </a:pPr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Suggest rules for vocabulary key</a:t>
              </a:r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3DDB2C58-DE5F-18DA-7597-DCA080FD830F}"/>
                </a:ext>
              </a:extLst>
            </p:cNvPr>
            <p:cNvSpPr/>
            <p:nvPr/>
          </p:nvSpPr>
          <p:spPr>
            <a:xfrm>
              <a:off x="2912245" y="5632961"/>
              <a:ext cx="2278895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160"/>
                </a:lnSpc>
              </a:pPr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Standardize vocabulary key data</a:t>
              </a:r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CE6A6ED5-BC3D-568F-6148-EDBAE9C8919C}"/>
                </a:ext>
              </a:extLst>
            </p:cNvPr>
            <p:cNvSpPr/>
            <p:nvPr/>
          </p:nvSpPr>
          <p:spPr>
            <a:xfrm>
              <a:off x="1187389" y="6105779"/>
              <a:ext cx="3276838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160"/>
                </a:lnSpc>
              </a:pPr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Change  vocabulary key to glossary term lookup</a:t>
              </a: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D6EA8A15-9902-2381-941C-8FDC59767AE5}"/>
                </a:ext>
              </a:extLst>
            </p:cNvPr>
            <p:cNvSpPr/>
            <p:nvPr/>
          </p:nvSpPr>
          <p:spPr>
            <a:xfrm>
              <a:off x="2643883" y="3757831"/>
              <a:ext cx="1730255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Create glossary term</a:t>
              </a:r>
            </a:p>
          </p:txBody>
        </p: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C81E80E7-0621-A604-40B4-C91056C1FE48}"/>
                </a:ext>
              </a:extLst>
            </p:cNvPr>
            <p:cNvSpPr/>
            <p:nvPr/>
          </p:nvSpPr>
          <p:spPr>
            <a:xfrm>
              <a:off x="4469981" y="3757831"/>
              <a:ext cx="1730254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List glossary categories</a:t>
              </a:r>
            </a:p>
          </p:txBody>
        </p: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97B2600A-38FF-E423-B132-FBD0AA470278}"/>
                </a:ext>
              </a:extLst>
            </p:cNvPr>
            <p:cNvSpPr/>
            <p:nvPr/>
          </p:nvSpPr>
          <p:spPr>
            <a:xfrm>
              <a:off x="831674" y="3757831"/>
              <a:ext cx="1730255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Get data quality metrics</a:t>
              </a: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13FCF615-4AD6-0139-A262-C619D76CAF43}"/>
                </a:ext>
              </a:extLst>
            </p:cNvPr>
            <p:cNvSpPr/>
            <p:nvPr/>
          </p:nvSpPr>
          <p:spPr>
            <a:xfrm>
              <a:off x="515392" y="4205701"/>
              <a:ext cx="2606288" cy="33492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60"/>
                </a:lnSpc>
              </a:pPr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Detect anomaly in vocabulary key</a:t>
              </a: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E8D93C6D-77E4-A8A1-16D9-424C912A8C09}"/>
                </a:ext>
              </a:extLst>
            </p:cNvPr>
            <p:cNvSpPr/>
            <p:nvPr/>
          </p:nvSpPr>
          <p:spPr>
            <a:xfrm>
              <a:off x="3846462" y="4661817"/>
              <a:ext cx="1991563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160"/>
                </a:lnSpc>
              </a:pPr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Create deduplication project</a:t>
              </a:r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CDA1E601-D026-8EE3-C07F-D582EB5EE68B}"/>
                </a:ext>
              </a:extLst>
            </p:cNvPr>
            <p:cNvSpPr/>
            <p:nvPr/>
          </p:nvSpPr>
          <p:spPr>
            <a:xfrm>
              <a:off x="5321321" y="5616236"/>
              <a:ext cx="1869694" cy="329184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160"/>
                </a:lnSpc>
              </a:pPr>
              <a:r>
                <a:rPr lang="en-LT" sz="900">
                  <a:solidFill>
                    <a:schemeClr val="bg1"/>
                  </a:solidFill>
                </a:rPr>
                <a:t>A</a:t>
              </a:r>
              <a:r>
                <a:rPr lang="en-GB" sz="900">
                  <a:solidFill>
                    <a:schemeClr val="bg1"/>
                  </a:solidFill>
                </a:rPr>
                <a:t>n</a:t>
              </a:r>
              <a:r>
                <a:rPr lang="en-LT" sz="900">
                  <a:solidFill>
                    <a:schemeClr val="bg1"/>
                  </a:solidFill>
                </a:rPr>
                <a:t>d many more…</a:t>
              </a:r>
            </a:p>
          </p:txBody>
        </p:sp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4D70E838-F3C6-F91D-CE12-AE3833000ECC}"/>
                </a:ext>
              </a:extLst>
            </p:cNvPr>
            <p:cNvSpPr/>
            <p:nvPr/>
          </p:nvSpPr>
          <p:spPr>
            <a:xfrm>
              <a:off x="3233594" y="4200467"/>
              <a:ext cx="2437253" cy="34789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160"/>
                </a:lnSpc>
              </a:pPr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Create deduplication matching rules</a:t>
              </a:r>
            </a:p>
          </p:txBody>
        </p:sp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755E5F47-29E5-B129-F16B-BF8D5A7737C6}"/>
                </a:ext>
              </a:extLst>
            </p:cNvPr>
            <p:cNvSpPr/>
            <p:nvPr/>
          </p:nvSpPr>
          <p:spPr>
            <a:xfrm>
              <a:off x="4554294" y="6096953"/>
              <a:ext cx="1991563" cy="3291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160"/>
                </a:lnSpc>
              </a:pPr>
              <a:r>
                <a:rPr lang="en-LT" sz="900">
                  <a:solidFill>
                    <a:schemeClr val="bg2">
                      <a:lumMod val="50000"/>
                    </a:schemeClr>
                  </a:solidFill>
                </a:rPr>
                <a:t>Explain deduplication group</a:t>
              </a:r>
            </a:p>
          </p:txBody>
        </p:sp>
      </p:grpSp>
      <p:pic>
        <p:nvPicPr>
          <p:cNvPr id="2" name="Picture 16">
            <a:extLst>
              <a:ext uri="{FF2B5EF4-FFF2-40B4-BE49-F238E27FC236}">
                <a16:creationId xmlns:a16="http://schemas.microsoft.com/office/drawing/2014/main" id="{3ADED7FF-740E-06E8-4E73-C9EDE23F0000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935737" y="6343603"/>
            <a:ext cx="744415" cy="237503"/>
          </a:xfrm>
          <a:prstGeom prst="rect">
            <a:avLst/>
          </a:prstGeom>
        </p:spPr>
      </p:pic>
      <p:pic>
        <p:nvPicPr>
          <p:cNvPr id="6" name="Graphic 5" descr="A blue and green square with a black background&#10;&#10;AI-generated content may be incorrect.">
            <a:extLst>
              <a:ext uri="{FF2B5EF4-FFF2-40B4-BE49-F238E27FC236}">
                <a16:creationId xmlns:a16="http://schemas.microsoft.com/office/drawing/2014/main" id="{BB5D3129-10DF-1A50-8A84-ACC37CBC98B7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 t="3061" b="3061"/>
          <a:stretch/>
        </p:blipFill>
        <p:spPr>
          <a:xfrm>
            <a:off x="8332662" y="1671567"/>
            <a:ext cx="172225" cy="16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493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2018E7-C304-7197-021A-9C4C89A4C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with dotted lines&#10;&#10;AI-generated content may be incorrect.">
            <a:extLst>
              <a:ext uri="{FF2B5EF4-FFF2-40B4-BE49-F238E27FC236}">
                <a16:creationId xmlns:a16="http://schemas.microsoft.com/office/drawing/2014/main" id="{04BD7B1A-031D-7DB1-80AC-E14F098524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rcRect l="31" r="37544" b="526"/>
          <a:stretch>
            <a:fillRect/>
          </a:stretch>
        </p:blipFill>
        <p:spPr>
          <a:xfrm>
            <a:off x="193780" y="635007"/>
            <a:ext cx="5014789" cy="17890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3EB3D8-0135-2BE7-7EB0-F381E67FAC53}"/>
              </a:ext>
            </a:extLst>
          </p:cNvPr>
          <p:cNvSpPr txBox="1"/>
          <p:nvPr/>
        </p:nvSpPr>
        <p:spPr>
          <a:xfrm>
            <a:off x="3124674" y="4682154"/>
            <a:ext cx="5942652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GB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Monitor in near real-time how your records evolve based</a:t>
            </a:r>
            <a:endParaRPr lang="en-US">
              <a:solidFill>
                <a:schemeClr val="bg1">
                  <a:lumMod val="95000"/>
                </a:schemeClr>
              </a:solidFill>
              <a:ea typeface="+mn-lt"/>
              <a:cs typeface="+mn-lt"/>
            </a:endParaRPr>
          </a:p>
          <a:p>
            <a:pPr algn="ctr"/>
            <a:r>
              <a:rPr lang="en-GB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on your rules and AI-driven suggestions</a:t>
            </a:r>
            <a:endParaRPr lang="en-US">
              <a:solidFill>
                <a:schemeClr val="bg1">
                  <a:lumMod val="95000"/>
                </a:schemeClr>
              </a:solidFill>
              <a:cs typeface="Arial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9ECE7F98-E5F3-EE54-6B58-6033804093C4}"/>
              </a:ext>
            </a:extLst>
          </p:cNvPr>
          <p:cNvSpPr/>
          <p:nvPr/>
        </p:nvSpPr>
        <p:spPr>
          <a:xfrm>
            <a:off x="3209925" y="3666906"/>
            <a:ext cx="5753100" cy="750623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8ABCAD-E71A-ECF4-0CC8-36C7BC4CB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4731" y="1663969"/>
            <a:ext cx="6242538" cy="2002937"/>
          </a:xfrm>
        </p:spPr>
        <p:txBody>
          <a:bodyPr>
            <a:normAutofit/>
          </a:bodyPr>
          <a:lstStyle/>
          <a:p>
            <a:pPr algn="ctr"/>
            <a:r>
              <a:rPr lang="en-GB" sz="5400" b="1">
                <a:solidFill>
                  <a:schemeClr val="bg1"/>
                </a:solidFill>
              </a:rPr>
              <a:t>Tag</a:t>
            </a:r>
            <a:br>
              <a:rPr lang="en-GB" sz="5400" b="1">
                <a:solidFill>
                  <a:schemeClr val="bg1"/>
                </a:solidFill>
              </a:rPr>
            </a:br>
            <a:r>
              <a:rPr lang="en-GB" sz="5400" b="1">
                <a:solidFill>
                  <a:schemeClr val="bg1"/>
                </a:solidFill>
              </a:rPr>
              <a:t>Monitoring</a:t>
            </a:r>
            <a:endParaRPr lang="en-GB" sz="5400" b="1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B2A91F4-22C6-469B-2C69-9236043ED125}"/>
              </a:ext>
            </a:extLst>
          </p:cNvPr>
          <p:cNvSpPr txBox="1">
            <a:spLocks/>
          </p:cNvSpPr>
          <p:nvPr/>
        </p:nvSpPr>
        <p:spPr>
          <a:xfrm>
            <a:off x="2974731" y="3719052"/>
            <a:ext cx="6242538" cy="646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000" b="1"/>
              <a:t>Leverage Rules and AI</a:t>
            </a:r>
            <a:endParaRPr lang="en-LT" sz="4000" b="1"/>
          </a:p>
        </p:txBody>
      </p:sp>
      <p:pic>
        <p:nvPicPr>
          <p:cNvPr id="21" name="Picture 16">
            <a:extLst>
              <a:ext uri="{FF2B5EF4-FFF2-40B4-BE49-F238E27FC236}">
                <a16:creationId xmlns:a16="http://schemas.microsoft.com/office/drawing/2014/main" id="{B868FE45-75C5-CDD9-8F60-3D0E7E36F2F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35410" y="6091906"/>
            <a:ext cx="744415" cy="23750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9B25BCA-2221-B499-86C6-5D9BF2DC875D}"/>
              </a:ext>
            </a:extLst>
          </p:cNvPr>
          <p:cNvSpPr/>
          <p:nvPr/>
        </p:nvSpPr>
        <p:spPr>
          <a:xfrm>
            <a:off x="9708964" y="2822374"/>
            <a:ext cx="1622610" cy="448339"/>
          </a:xfrm>
          <a:prstGeom prst="roundRect">
            <a:avLst>
              <a:gd name="adj" fmla="val 50000"/>
            </a:avLst>
          </a:prstGeom>
          <a:solidFill>
            <a:srgbClr val="29A2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Arial"/>
              </a:rPr>
              <a:t>Fix with AI</a:t>
            </a:r>
            <a:endParaRPr lang="en-US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A77ED824-3074-8CFF-CCDD-5FD076DDBA30}"/>
              </a:ext>
            </a:extLst>
          </p:cNvPr>
          <p:cNvSpPr/>
          <p:nvPr/>
        </p:nvSpPr>
        <p:spPr>
          <a:xfrm rot="18900000">
            <a:off x="3864542" y="1333856"/>
            <a:ext cx="391597" cy="472339"/>
          </a:xfrm>
          <a:custGeom>
            <a:avLst/>
            <a:gdLst>
              <a:gd name="connsiteX0" fmla="*/ 0 w 391597"/>
              <a:gd name="connsiteY0" fmla="*/ 472339 h 472339"/>
              <a:gd name="connsiteX1" fmla="*/ 195799 w 391597"/>
              <a:gd name="connsiteY1" fmla="*/ 0 h 472339"/>
              <a:gd name="connsiteX2" fmla="*/ 391597 w 391597"/>
              <a:gd name="connsiteY2" fmla="*/ 472339 h 472339"/>
              <a:gd name="connsiteX3" fmla="*/ 0 w 391597"/>
              <a:gd name="connsiteY3" fmla="*/ 472339 h 472339"/>
              <a:gd name="connsiteX0" fmla="*/ 0 w 391597"/>
              <a:gd name="connsiteY0" fmla="*/ 472339 h 472339"/>
              <a:gd name="connsiteX1" fmla="*/ 195799 w 391597"/>
              <a:gd name="connsiteY1" fmla="*/ 0 h 472339"/>
              <a:gd name="connsiteX2" fmla="*/ 391597 w 391597"/>
              <a:gd name="connsiteY2" fmla="*/ 472339 h 472339"/>
              <a:gd name="connsiteX3" fmla="*/ 0 w 391597"/>
              <a:gd name="connsiteY3" fmla="*/ 472339 h 472339"/>
              <a:gd name="connsiteX0" fmla="*/ 0 w 391597"/>
              <a:gd name="connsiteY0" fmla="*/ 472339 h 472339"/>
              <a:gd name="connsiteX1" fmla="*/ 195799 w 391597"/>
              <a:gd name="connsiteY1" fmla="*/ 0 h 472339"/>
              <a:gd name="connsiteX2" fmla="*/ 391597 w 391597"/>
              <a:gd name="connsiteY2" fmla="*/ 472339 h 472339"/>
              <a:gd name="connsiteX3" fmla="*/ 0 w 391597"/>
              <a:gd name="connsiteY3" fmla="*/ 472339 h 472339"/>
              <a:gd name="connsiteX0" fmla="*/ 0 w 391597"/>
              <a:gd name="connsiteY0" fmla="*/ 472339 h 472339"/>
              <a:gd name="connsiteX1" fmla="*/ 195799 w 391597"/>
              <a:gd name="connsiteY1" fmla="*/ 0 h 472339"/>
              <a:gd name="connsiteX2" fmla="*/ 391597 w 391597"/>
              <a:gd name="connsiteY2" fmla="*/ 472339 h 472339"/>
              <a:gd name="connsiteX3" fmla="*/ 0 w 391597"/>
              <a:gd name="connsiteY3" fmla="*/ 472339 h 472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597" h="472339">
                <a:moveTo>
                  <a:pt x="0" y="472339"/>
                </a:moveTo>
                <a:lnTo>
                  <a:pt x="195799" y="0"/>
                </a:lnTo>
                <a:lnTo>
                  <a:pt x="391597" y="472339"/>
                </a:lnTo>
                <a:cubicBezTo>
                  <a:pt x="218911" y="365336"/>
                  <a:pt x="179170" y="378305"/>
                  <a:pt x="0" y="47233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10" name="Picture 9" descr="A white rectangular object with black text&#10;&#10;AI-generated content may be incorrect.">
            <a:extLst>
              <a:ext uri="{FF2B5EF4-FFF2-40B4-BE49-F238E27FC236}">
                <a16:creationId xmlns:a16="http://schemas.microsoft.com/office/drawing/2014/main" id="{0894D11F-2CC8-4DFF-334F-D1AE2EEBF3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65" y="2050666"/>
            <a:ext cx="2711216" cy="1220047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BCECCDE-E93F-B69E-E3D7-9C50A275AA51}"/>
              </a:ext>
            </a:extLst>
          </p:cNvPr>
          <p:cNvGrpSpPr/>
          <p:nvPr/>
        </p:nvGrpSpPr>
        <p:grpSpPr>
          <a:xfrm>
            <a:off x="9878647" y="4682154"/>
            <a:ext cx="1102443" cy="1102432"/>
            <a:chOff x="8934824" y="1626718"/>
            <a:chExt cx="1254547" cy="125453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6E8173C-A481-2BB7-E15E-A4171D4D99FB}"/>
                </a:ext>
              </a:extLst>
            </p:cNvPr>
            <p:cNvSpPr/>
            <p:nvPr/>
          </p:nvSpPr>
          <p:spPr>
            <a:xfrm>
              <a:off x="8934824" y="1626718"/>
              <a:ext cx="1254547" cy="12545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sz="105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478BBACD-32E8-3B57-7375-8AB9B69931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t="3061" b="3061"/>
            <a:stretch/>
          </p:blipFill>
          <p:spPr>
            <a:xfrm>
              <a:off x="9105775" y="1844026"/>
              <a:ext cx="912644" cy="8567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0661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AB7497-4BC3-D81A-AC91-C2B512DF5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8AE34A6-DC27-0D7D-E893-D937DA4A62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600" t="4541" r="611" b="5641"/>
          <a:stretch/>
        </p:blipFill>
        <p:spPr>
          <a:xfrm>
            <a:off x="1740825" y="1901599"/>
            <a:ext cx="8710349" cy="4956401"/>
          </a:xfrm>
          <a:prstGeom prst="rect">
            <a:avLst/>
          </a:prstGeom>
          <a:effectLst>
            <a:outerShdw blurRad="209200" dist="154669" dir="16200000" rotWithShape="0">
              <a:prstClr val="black">
                <a:alpha val="5088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5565B5-E36C-C366-FA32-98AA25ACF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294"/>
            <a:ext cx="10515600" cy="1016788"/>
          </a:xfrm>
        </p:spPr>
        <p:txBody>
          <a:bodyPr>
            <a:normAutofit/>
          </a:bodyPr>
          <a:lstStyle/>
          <a:p>
            <a:r>
              <a:rPr lang="en-GB" sz="3200" b="1"/>
              <a:t>Tags as a strategic control point</a:t>
            </a:r>
            <a:endParaRPr lang="en-LT" sz="3200" b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0192A7-088D-F416-A9DF-FC881E3AAA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9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307D1BC-18AA-F1B3-08B0-7ED7F066A74E}"/>
              </a:ext>
            </a:extLst>
          </p:cNvPr>
          <p:cNvSpPr/>
          <p:nvPr/>
        </p:nvSpPr>
        <p:spPr>
          <a:xfrm>
            <a:off x="838200" y="3892993"/>
            <a:ext cx="4127339" cy="1191853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C1AEA2-10EF-9EB2-DEAD-1BB9D2C73394}"/>
              </a:ext>
            </a:extLst>
          </p:cNvPr>
          <p:cNvSpPr txBox="1"/>
          <p:nvPr/>
        </p:nvSpPr>
        <p:spPr>
          <a:xfrm>
            <a:off x="1807535" y="4161365"/>
            <a:ext cx="3019179" cy="702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  <a:spcAft>
                <a:spcPts val="800"/>
              </a:spcAft>
            </a:pPr>
            <a:r>
              <a:rPr lang="en-US" kern="10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Apply tags using data part and golden record rules</a:t>
            </a:r>
            <a:endParaRPr lang="en-LT" kern="10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C08852-6DF3-9F2B-6491-7E13CE96E02E}"/>
              </a:ext>
            </a:extLst>
          </p:cNvPr>
          <p:cNvSpPr txBox="1"/>
          <p:nvPr/>
        </p:nvSpPr>
        <p:spPr>
          <a:xfrm>
            <a:off x="838199" y="1301703"/>
            <a:ext cx="961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Tags give you visibility and precision—helping you pinpoint the records that need attention</a:t>
            </a:r>
            <a:endParaRPr lang="en-LT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Graphic 13" descr="Clipboard Mixed with solid fill">
            <a:extLst>
              <a:ext uri="{FF2B5EF4-FFF2-40B4-BE49-F238E27FC236}">
                <a16:creationId xmlns:a16="http://schemas.microsoft.com/office/drawing/2014/main" id="{B98DDE18-1FAA-ED74-049E-C5C335E27D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1221" y="4161365"/>
            <a:ext cx="689462" cy="689462"/>
          </a:xfrm>
          <a:prstGeom prst="rect">
            <a:avLst/>
          </a:prstGeom>
        </p:spPr>
      </p:pic>
      <p:pic>
        <p:nvPicPr>
          <p:cNvPr id="4" name="Picture 16">
            <a:extLst>
              <a:ext uri="{FF2B5EF4-FFF2-40B4-BE49-F238E27FC236}">
                <a16:creationId xmlns:a16="http://schemas.microsoft.com/office/drawing/2014/main" id="{16D06BA0-0973-4DC8-AA80-04C4D6AF2CF7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63744" y="6272954"/>
            <a:ext cx="744415" cy="23750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50F120A-B9AF-EA79-AC4C-C4DF95A2D942}"/>
              </a:ext>
            </a:extLst>
          </p:cNvPr>
          <p:cNvSpPr/>
          <p:nvPr/>
        </p:nvSpPr>
        <p:spPr>
          <a:xfrm>
            <a:off x="9638875" y="2223477"/>
            <a:ext cx="659473" cy="174976"/>
          </a:xfrm>
          <a:prstGeom prst="roundRect">
            <a:avLst>
              <a:gd name="adj" fmla="val 50000"/>
            </a:avLst>
          </a:prstGeom>
          <a:solidFill>
            <a:srgbClr val="29A2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>
                <a:latin typeface=""/>
                <a:cs typeface="Arial"/>
              </a:rPr>
              <a:t>Fix with AI</a:t>
            </a:r>
            <a:endParaRPr lang="en-US" sz="700">
              <a:latin typeface="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5D65935-74F8-0348-9892-6EAD21951894}"/>
              </a:ext>
            </a:extLst>
          </p:cNvPr>
          <p:cNvSpPr/>
          <p:nvPr/>
        </p:nvSpPr>
        <p:spPr>
          <a:xfrm>
            <a:off x="8079314" y="5081101"/>
            <a:ext cx="3119121" cy="1191853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D81B77-6F05-51C3-4DCF-F08A234CB1BC}"/>
              </a:ext>
            </a:extLst>
          </p:cNvPr>
          <p:cNvSpPr txBox="1"/>
          <p:nvPr/>
        </p:nvSpPr>
        <p:spPr>
          <a:xfrm>
            <a:off x="9012909" y="5325874"/>
            <a:ext cx="2051500" cy="702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  <a:spcAft>
                <a:spcPts val="800"/>
              </a:spcAft>
            </a:pPr>
            <a:r>
              <a:rPr lang="en-GB"/>
              <a:t>Label records with quality issues</a:t>
            </a:r>
            <a:endParaRPr lang="en-LT" kern="10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Graphic 15" descr="Label with solid fill">
            <a:extLst>
              <a:ext uri="{FF2B5EF4-FFF2-40B4-BE49-F238E27FC236}">
                <a16:creationId xmlns:a16="http://schemas.microsoft.com/office/drawing/2014/main" id="{5F6FA7F2-E296-A9AE-69CF-1177BF90DA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8273406" y="5320895"/>
            <a:ext cx="689462" cy="68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11348"/>
      </p:ext>
    </p:extLst>
  </p:cSld>
  <p:clrMapOvr>
    <a:masterClrMapping/>
  </p:clrMapOvr>
</p:sld>
</file>

<file path=ppt/theme/theme1.xml><?xml version="1.0" encoding="utf-8"?>
<a:theme xmlns:a="http://schemas.openxmlformats.org/drawingml/2006/main" name="CluedIn-theme-2025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heme-2025" id="{267905ED-446D-714C-B32E-B3F20864594D}" vid="{40375CDF-7EDD-0E4C-B0DD-C2926B597CD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CluedIn-theme-2025</Template>
  <TotalTime>1339</TotalTime>
  <Words>1293</Words>
  <Application>Microsoft Office PowerPoint</Application>
  <PresentationFormat>Widescreen</PresentationFormat>
  <Paragraphs>217</Paragraphs>
  <Slides>26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CluedIn-theme-2025</vt:lpstr>
      <vt:lpstr>PowerPoint Presentation</vt:lpstr>
      <vt:lpstr>Major features in this release</vt:lpstr>
      <vt:lpstr>Agentic Data Management with</vt:lpstr>
      <vt:lpstr>PowerPoint Presentation</vt:lpstr>
      <vt:lpstr>Built to flex with your stack</vt:lpstr>
      <vt:lpstr>Copilot. Upgraded</vt:lpstr>
      <vt:lpstr>PowerPoint Presentation</vt:lpstr>
      <vt:lpstr>Tag Monitoring</vt:lpstr>
      <vt:lpstr>Tags as a strategic control point</vt:lpstr>
      <vt:lpstr>Turn insights into data quality gains</vt:lpstr>
      <vt:lpstr>See how your data connects with</vt:lpstr>
      <vt:lpstr>PowerPoint Presentation</vt:lpstr>
      <vt:lpstr>PowerPoint Presentation</vt:lpstr>
      <vt:lpstr>Harnessing the power of CluedIn AI</vt:lpstr>
      <vt:lpstr>Harnessing the power of CluedIn AI</vt:lpstr>
      <vt:lpstr>Harnessing the power of CluedIn AI</vt:lpstr>
      <vt:lpstr>Harnessing the power of CluedIn AI</vt:lpstr>
      <vt:lpstr>Harnessing the power of CluedIn AI</vt:lpstr>
      <vt:lpstr>PowerPoint Presentation</vt:lpstr>
      <vt:lpstr>PowerPoint Presentation</vt:lpstr>
      <vt:lpstr>Tags</vt:lpstr>
      <vt:lpstr>Harnessing the power of CluedIn AI</vt:lpstr>
      <vt:lpstr>Summary</vt:lpstr>
      <vt:lpstr>One more thing…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Simona Girončikienė</dc:creator>
  <cp:lastModifiedBy>Iryna Sushko</cp:lastModifiedBy>
  <cp:revision>2</cp:revision>
  <dcterms:created xsi:type="dcterms:W3CDTF">2025-07-21T06:14:24Z</dcterms:created>
  <dcterms:modified xsi:type="dcterms:W3CDTF">2025-09-09T15:16:25Z</dcterms:modified>
</cp:coreProperties>
</file>